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60" r:id="rId4"/>
    <p:sldId id="261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82" r:id="rId18"/>
    <p:sldId id="283" r:id="rId19"/>
    <p:sldId id="284" r:id="rId20"/>
    <p:sldId id="276" r:id="rId21"/>
    <p:sldId id="277" r:id="rId22"/>
    <p:sldId id="286" r:id="rId23"/>
    <p:sldId id="285" r:id="rId24"/>
    <p:sldId id="278" r:id="rId25"/>
    <p:sldId id="279" r:id="rId26"/>
    <p:sldId id="287" r:id="rId27"/>
    <p:sldId id="294" r:id="rId28"/>
    <p:sldId id="296" r:id="rId29"/>
    <p:sldId id="297" r:id="rId30"/>
    <p:sldId id="298" r:id="rId31"/>
    <p:sldId id="300" r:id="rId3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6CE0"/>
    <a:srgbClr val="DF6C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271" autoAdjust="0"/>
  </p:normalViewPr>
  <p:slideViewPr>
    <p:cSldViewPr snapToGrid="0" snapToObjects="1">
      <p:cViewPr>
        <p:scale>
          <a:sx n="100" d="100"/>
          <a:sy n="100" d="100"/>
        </p:scale>
        <p:origin x="-114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FE1CC-0084-4341-BD6A-98820B7AEA2A}" type="datetimeFigureOut">
              <a:rPr lang="it-IT" smtClean="0"/>
              <a:t>22/10/18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B9DFE-1B3E-CB4E-9021-18339A21A02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699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B9DFE-1B3E-CB4E-9021-18339A21A02A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976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B9DFE-1B3E-CB4E-9021-18339A21A02A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976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B9DFE-1B3E-CB4E-9021-18339A21A02A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1566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22/10/18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8305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22/10/18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164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22/10/18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8743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22/10/18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9535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22/10/18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116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22/10/18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6313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22/10/18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044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22/10/18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4588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22/10/18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1940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22/10/18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191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22/10/18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4918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0FB23-FAB8-A54A-9262-6B1D28F7221D}" type="datetimeFigureOut">
              <a:rPr lang="it-IT" smtClean="0"/>
              <a:t>22/10/18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2627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Ex</a:t>
            </a:r>
            <a:r>
              <a:rPr lang="it-IT" dirty="0"/>
              <a:t>.</a:t>
            </a:r>
            <a:r>
              <a:rPr lang="it-IT" dirty="0" smtClean="0"/>
              <a:t> </a:t>
            </a:r>
            <a:r>
              <a:rPr lang="it-IT" dirty="0" smtClean="0"/>
              <a:t>- Clustering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3201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magin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282" y="1392450"/>
            <a:ext cx="4926742" cy="504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DBSCAN 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282575" y="1600200"/>
            <a:ext cx="4146550" cy="4832250"/>
          </a:xfrm>
        </p:spPr>
        <p:txBody>
          <a:bodyPr>
            <a:normAutofit fontScale="92500" lnSpcReduction="20000"/>
          </a:bodyPr>
          <a:lstStyle/>
          <a:p>
            <a:r>
              <a:rPr lang="it-IT" sz="2400" dirty="0" err="1" smtClean="0"/>
              <a:t>Eps</a:t>
            </a:r>
            <a:r>
              <a:rPr lang="it-IT" sz="2400" dirty="0" smtClean="0"/>
              <a:t> = 1.8</a:t>
            </a:r>
          </a:p>
          <a:p>
            <a:r>
              <a:rPr lang="it-IT" sz="2400" dirty="0" err="1" smtClean="0"/>
              <a:t>MinPoints</a:t>
            </a:r>
            <a:r>
              <a:rPr lang="it-IT" sz="2400" dirty="0" smtClean="0"/>
              <a:t>=3 </a:t>
            </a:r>
          </a:p>
          <a:p>
            <a:pPr lvl="1"/>
            <a:r>
              <a:rPr lang="it-IT" sz="2000" dirty="0" smtClean="0"/>
              <a:t>(</a:t>
            </a:r>
            <a:r>
              <a:rPr lang="it-IT" sz="2000" dirty="0" err="1" smtClean="0"/>
              <a:t>included</a:t>
            </a:r>
            <a:r>
              <a:rPr lang="it-IT" sz="2000" dirty="0" smtClean="0"/>
              <a:t> the </a:t>
            </a:r>
            <a:r>
              <a:rPr lang="it-IT" sz="2000" dirty="0" err="1" smtClean="0"/>
              <a:t>point</a:t>
            </a:r>
            <a:r>
              <a:rPr lang="it-IT" sz="2000" dirty="0" smtClean="0"/>
              <a:t>)</a:t>
            </a:r>
          </a:p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r>
              <a:rPr lang="it-IT" sz="2400" dirty="0" smtClean="0"/>
              <a:t> </a:t>
            </a:r>
            <a:r>
              <a:rPr lang="it-IT" sz="2400" b="1" dirty="0" smtClean="0"/>
              <a:t>CORE POINTS:</a:t>
            </a:r>
          </a:p>
          <a:p>
            <a:r>
              <a:rPr lang="it-IT" sz="2400" dirty="0" smtClean="0"/>
              <a:t>P1</a:t>
            </a:r>
          </a:p>
          <a:p>
            <a:r>
              <a:rPr lang="it-IT" sz="2400" dirty="0" smtClean="0"/>
              <a:t>P2</a:t>
            </a:r>
          </a:p>
          <a:p>
            <a:endParaRPr lang="it-IT" sz="2400" dirty="0" smtClean="0"/>
          </a:p>
          <a:p>
            <a:pPr marL="0" indent="0">
              <a:buNone/>
            </a:pPr>
            <a:r>
              <a:rPr lang="it-IT" sz="2400" b="1" dirty="0" smtClean="0"/>
              <a:t>BORDER POINTS</a:t>
            </a:r>
          </a:p>
          <a:p>
            <a:r>
              <a:rPr lang="it-IT" sz="2400" dirty="0" smtClean="0"/>
              <a:t>P3</a:t>
            </a:r>
          </a:p>
          <a:p>
            <a:r>
              <a:rPr lang="it-IT" sz="2400" dirty="0" smtClean="0"/>
              <a:t>P8</a:t>
            </a:r>
          </a:p>
          <a:p>
            <a:pPr marL="0" indent="0">
              <a:buNone/>
            </a:pPr>
            <a:endParaRPr lang="it-IT" sz="2400" b="1" dirty="0" smtClean="0"/>
          </a:p>
          <a:p>
            <a:pPr marL="0" indent="0">
              <a:buNone/>
            </a:pPr>
            <a:r>
              <a:rPr lang="it-IT" sz="2400" b="1" dirty="0" smtClean="0"/>
              <a:t>NOISE POINTS</a:t>
            </a:r>
          </a:p>
          <a:p>
            <a:r>
              <a:rPr lang="it-IT" sz="2400" dirty="0" smtClean="0"/>
              <a:t>P4,P5, P9, P0, P6, P7 </a:t>
            </a:r>
          </a:p>
          <a:p>
            <a:pPr marL="0" indent="0">
              <a:buNone/>
            </a:pPr>
            <a:endParaRPr lang="it-IT" sz="2400" dirty="0" smtClean="0"/>
          </a:p>
          <a:p>
            <a:pPr marL="0" indent="0">
              <a:buNone/>
            </a:pPr>
            <a:endParaRPr lang="it-IT" sz="2400" b="1" dirty="0" smtClean="0"/>
          </a:p>
          <a:p>
            <a:pPr marL="0" indent="0">
              <a:buNone/>
            </a:pPr>
            <a:endParaRPr lang="it-IT" sz="2400" dirty="0"/>
          </a:p>
        </p:txBody>
      </p:sp>
      <p:grpSp>
        <p:nvGrpSpPr>
          <p:cNvPr id="16" name="Gruppo 15"/>
          <p:cNvGrpSpPr/>
          <p:nvPr/>
        </p:nvGrpSpPr>
        <p:grpSpPr>
          <a:xfrm>
            <a:off x="5822226" y="4716786"/>
            <a:ext cx="1224000" cy="1224000"/>
            <a:chOff x="2392400" y="3760050"/>
            <a:chExt cx="1224000" cy="1224000"/>
          </a:xfrm>
        </p:grpSpPr>
        <p:sp>
          <p:nvSpPr>
            <p:cNvPr id="10" name="Ovale 9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2" name="Connettore 1 11"/>
            <p:cNvCxnSpPr>
              <a:stCxn id="10" idx="0"/>
              <a:endCxn id="10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>
              <a:stCxn id="10" idx="2"/>
              <a:endCxn id="10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uppo 16"/>
          <p:cNvGrpSpPr/>
          <p:nvPr/>
        </p:nvGrpSpPr>
        <p:grpSpPr>
          <a:xfrm>
            <a:off x="4515756" y="4393231"/>
            <a:ext cx="1224000" cy="1224000"/>
            <a:chOff x="2392400" y="3760050"/>
            <a:chExt cx="1224000" cy="1224000"/>
          </a:xfrm>
        </p:grpSpPr>
        <p:sp>
          <p:nvSpPr>
            <p:cNvPr id="18" name="Ovale 17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9" name="Connettore 1 18"/>
            <p:cNvCxnSpPr>
              <a:stCxn id="18" idx="0"/>
              <a:endCxn id="18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>
              <a:stCxn id="18" idx="2"/>
              <a:endCxn id="18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uppo 20"/>
          <p:cNvGrpSpPr/>
          <p:nvPr/>
        </p:nvGrpSpPr>
        <p:grpSpPr>
          <a:xfrm>
            <a:off x="4841452" y="3737947"/>
            <a:ext cx="1224000" cy="1224000"/>
            <a:chOff x="2392400" y="3760050"/>
            <a:chExt cx="1224000" cy="1224000"/>
          </a:xfrm>
        </p:grpSpPr>
        <p:sp>
          <p:nvSpPr>
            <p:cNvPr id="22" name="Ovale 21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3" name="Connettore 1 22"/>
            <p:cNvCxnSpPr>
              <a:stCxn id="22" idx="0"/>
              <a:endCxn id="22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3"/>
            <p:cNvCxnSpPr>
              <a:stCxn id="22" idx="2"/>
              <a:endCxn id="22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uppo 24"/>
          <p:cNvGrpSpPr/>
          <p:nvPr/>
        </p:nvGrpSpPr>
        <p:grpSpPr>
          <a:xfrm>
            <a:off x="6489847" y="2420585"/>
            <a:ext cx="1224000" cy="1224000"/>
            <a:chOff x="2392400" y="3760050"/>
            <a:chExt cx="1224000" cy="1224000"/>
          </a:xfrm>
        </p:grpSpPr>
        <p:sp>
          <p:nvSpPr>
            <p:cNvPr id="26" name="Ovale 25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7" name="Connettore 1 26"/>
            <p:cNvCxnSpPr>
              <a:stCxn id="26" idx="0"/>
              <a:endCxn id="26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27"/>
            <p:cNvCxnSpPr>
              <a:stCxn id="26" idx="2"/>
              <a:endCxn id="26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uppo 28"/>
          <p:cNvGrpSpPr/>
          <p:nvPr/>
        </p:nvGrpSpPr>
        <p:grpSpPr>
          <a:xfrm>
            <a:off x="5183377" y="2747172"/>
            <a:ext cx="1224000" cy="1224000"/>
            <a:chOff x="2392400" y="3760050"/>
            <a:chExt cx="1224000" cy="1224000"/>
          </a:xfrm>
        </p:grpSpPr>
        <p:sp>
          <p:nvSpPr>
            <p:cNvPr id="30" name="Ovale 29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1" name="Connettore 1 30"/>
            <p:cNvCxnSpPr>
              <a:stCxn id="30" idx="0"/>
              <a:endCxn id="30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>
              <a:stCxn id="30" idx="2"/>
              <a:endCxn id="30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uppo 33"/>
          <p:cNvGrpSpPr/>
          <p:nvPr/>
        </p:nvGrpSpPr>
        <p:grpSpPr>
          <a:xfrm>
            <a:off x="5834041" y="3084330"/>
            <a:ext cx="1224000" cy="1224000"/>
            <a:chOff x="2392400" y="3760050"/>
            <a:chExt cx="1224000" cy="1224000"/>
          </a:xfrm>
        </p:grpSpPr>
        <p:sp>
          <p:nvSpPr>
            <p:cNvPr id="35" name="Ovale 34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6" name="Connettore 1 35"/>
            <p:cNvCxnSpPr>
              <a:stCxn id="35" idx="0"/>
              <a:endCxn id="35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6"/>
            <p:cNvCxnSpPr>
              <a:stCxn id="35" idx="2"/>
              <a:endCxn id="35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uppo 37"/>
          <p:cNvGrpSpPr/>
          <p:nvPr/>
        </p:nvGrpSpPr>
        <p:grpSpPr>
          <a:xfrm>
            <a:off x="6156060" y="4077426"/>
            <a:ext cx="1224000" cy="1224000"/>
            <a:chOff x="2392400" y="3760050"/>
            <a:chExt cx="1224000" cy="1224000"/>
          </a:xfrm>
        </p:grpSpPr>
        <p:sp>
          <p:nvSpPr>
            <p:cNvPr id="39" name="Ovale 38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0" name="Connettore 1 39"/>
            <p:cNvCxnSpPr>
              <a:stCxn id="39" idx="0"/>
              <a:endCxn id="39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40"/>
            <p:cNvCxnSpPr>
              <a:stCxn id="39" idx="2"/>
              <a:endCxn id="39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uppo 41"/>
          <p:cNvGrpSpPr/>
          <p:nvPr/>
        </p:nvGrpSpPr>
        <p:grpSpPr>
          <a:xfrm>
            <a:off x="6819155" y="4065496"/>
            <a:ext cx="1224000" cy="1224000"/>
            <a:chOff x="2392400" y="3760050"/>
            <a:chExt cx="1224000" cy="1224000"/>
          </a:xfrm>
        </p:grpSpPr>
        <p:sp>
          <p:nvSpPr>
            <p:cNvPr id="43" name="Ovale 42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4" name="Connettore 1 43"/>
            <p:cNvCxnSpPr>
              <a:stCxn id="43" idx="0"/>
              <a:endCxn id="43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4"/>
            <p:cNvCxnSpPr>
              <a:stCxn id="43" idx="2"/>
              <a:endCxn id="43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o 45"/>
          <p:cNvGrpSpPr/>
          <p:nvPr/>
        </p:nvGrpSpPr>
        <p:grpSpPr>
          <a:xfrm>
            <a:off x="7153608" y="4068821"/>
            <a:ext cx="1224000" cy="1224000"/>
            <a:chOff x="2392400" y="3760050"/>
            <a:chExt cx="1224000" cy="1224000"/>
          </a:xfrm>
        </p:grpSpPr>
        <p:sp>
          <p:nvSpPr>
            <p:cNvPr id="47" name="Ovale 46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8" name="Connettore 1 47"/>
            <p:cNvCxnSpPr>
              <a:stCxn id="47" idx="0"/>
              <a:endCxn id="47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48"/>
            <p:cNvCxnSpPr>
              <a:stCxn id="47" idx="2"/>
              <a:endCxn id="47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po 49"/>
          <p:cNvGrpSpPr/>
          <p:nvPr/>
        </p:nvGrpSpPr>
        <p:grpSpPr>
          <a:xfrm>
            <a:off x="6481308" y="3742866"/>
            <a:ext cx="1224000" cy="1224000"/>
            <a:chOff x="2392400" y="3760050"/>
            <a:chExt cx="1224000" cy="1224000"/>
          </a:xfrm>
        </p:grpSpPr>
        <p:sp>
          <p:nvSpPr>
            <p:cNvPr id="51" name="Ovale 50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2" name="Connettore 1 51"/>
            <p:cNvCxnSpPr>
              <a:stCxn id="51" idx="0"/>
              <a:endCxn id="51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52"/>
            <p:cNvCxnSpPr>
              <a:stCxn id="51" idx="2"/>
              <a:endCxn id="51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43995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DBSCAN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4998" y="1254124"/>
            <a:ext cx="5440701" cy="556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015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DBSCAN EX. 2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507" y="1354138"/>
            <a:ext cx="5114818" cy="5232400"/>
          </a:xfrm>
          <a:prstGeom prst="rect">
            <a:avLst/>
          </a:prstGeom>
        </p:spPr>
      </p:pic>
      <p:sp>
        <p:nvSpPr>
          <p:cNvPr id="5" name="Segnaposto contenuto 6"/>
          <p:cNvSpPr>
            <a:spLocks noGrp="1"/>
          </p:cNvSpPr>
          <p:nvPr>
            <p:ph idx="1"/>
          </p:nvPr>
        </p:nvSpPr>
        <p:spPr>
          <a:xfrm>
            <a:off x="282575" y="1600200"/>
            <a:ext cx="4146550" cy="4525963"/>
          </a:xfrm>
        </p:spPr>
        <p:txBody>
          <a:bodyPr>
            <a:normAutofit/>
          </a:bodyPr>
          <a:lstStyle/>
          <a:p>
            <a:endParaRPr lang="it-IT" sz="2400" dirty="0" smtClean="0"/>
          </a:p>
          <a:p>
            <a:endParaRPr lang="it-IT" sz="2400" dirty="0"/>
          </a:p>
          <a:p>
            <a:endParaRPr lang="it-IT" sz="2400" dirty="0" smtClean="0"/>
          </a:p>
          <a:p>
            <a:r>
              <a:rPr lang="it-IT" sz="2400" dirty="0" err="1" smtClean="0"/>
              <a:t>Eps</a:t>
            </a:r>
            <a:r>
              <a:rPr lang="it-IT" sz="2400" dirty="0" smtClean="0"/>
              <a:t> = 1.5</a:t>
            </a:r>
          </a:p>
          <a:p>
            <a:r>
              <a:rPr lang="it-IT" sz="2400" dirty="0" err="1" smtClean="0"/>
              <a:t>MinPoints</a:t>
            </a:r>
            <a:r>
              <a:rPr lang="it-IT" sz="2400" dirty="0" smtClean="0"/>
              <a:t>=3 </a:t>
            </a:r>
          </a:p>
          <a:p>
            <a:pPr lvl="1"/>
            <a:r>
              <a:rPr lang="it-IT" sz="2000" dirty="0" smtClean="0"/>
              <a:t>(</a:t>
            </a:r>
            <a:r>
              <a:rPr lang="it-IT" sz="2000" dirty="0" err="1" smtClean="0"/>
              <a:t>included</a:t>
            </a:r>
            <a:r>
              <a:rPr lang="it-IT" sz="2000" dirty="0" smtClean="0"/>
              <a:t> the </a:t>
            </a:r>
            <a:r>
              <a:rPr lang="it-IT" sz="2000" dirty="0" err="1" smtClean="0"/>
              <a:t>point</a:t>
            </a:r>
            <a:r>
              <a:rPr lang="it-IT" sz="2000" dirty="0" smtClean="0"/>
              <a:t>)</a:t>
            </a:r>
          </a:p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r>
              <a:rPr lang="it-IT" sz="2400" dirty="0" smtClean="0"/>
              <a:t> 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632030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Immagine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968" y="1338263"/>
            <a:ext cx="5114818" cy="52324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DBSCAN 2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282575" y="1600200"/>
            <a:ext cx="4146550" cy="4832250"/>
          </a:xfrm>
        </p:spPr>
        <p:txBody>
          <a:bodyPr>
            <a:normAutofit fontScale="62500" lnSpcReduction="20000"/>
          </a:bodyPr>
          <a:lstStyle/>
          <a:p>
            <a:r>
              <a:rPr lang="it-IT" sz="2400" dirty="0" err="1" smtClean="0"/>
              <a:t>Eps</a:t>
            </a:r>
            <a:r>
              <a:rPr lang="it-IT" sz="2400" dirty="0" smtClean="0"/>
              <a:t> = 1.8</a:t>
            </a:r>
          </a:p>
          <a:p>
            <a:r>
              <a:rPr lang="it-IT" sz="2400" dirty="0" err="1" smtClean="0"/>
              <a:t>MinPoints</a:t>
            </a:r>
            <a:r>
              <a:rPr lang="it-IT" sz="2400" dirty="0" smtClean="0"/>
              <a:t>=3 </a:t>
            </a:r>
          </a:p>
          <a:p>
            <a:pPr lvl="1"/>
            <a:r>
              <a:rPr lang="it-IT" sz="2000" dirty="0" smtClean="0"/>
              <a:t>(</a:t>
            </a:r>
            <a:r>
              <a:rPr lang="it-IT" sz="2000" dirty="0" err="1" smtClean="0"/>
              <a:t>included</a:t>
            </a:r>
            <a:r>
              <a:rPr lang="it-IT" sz="2000" dirty="0" smtClean="0"/>
              <a:t> the </a:t>
            </a:r>
            <a:r>
              <a:rPr lang="it-IT" sz="2000" dirty="0" err="1" smtClean="0"/>
              <a:t>point</a:t>
            </a:r>
            <a:r>
              <a:rPr lang="it-IT" sz="2000" dirty="0" smtClean="0"/>
              <a:t>)</a:t>
            </a:r>
          </a:p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r>
              <a:rPr lang="it-IT" sz="2400" dirty="0" smtClean="0"/>
              <a:t> </a:t>
            </a:r>
            <a:r>
              <a:rPr lang="it-IT" sz="2400" b="1" dirty="0" smtClean="0"/>
              <a:t>CORE POINTS:</a:t>
            </a:r>
          </a:p>
          <a:p>
            <a:r>
              <a:rPr lang="it-IT" sz="2400" dirty="0" smtClean="0"/>
              <a:t>P5</a:t>
            </a:r>
          </a:p>
          <a:p>
            <a:r>
              <a:rPr lang="it-IT" sz="2400" dirty="0" smtClean="0"/>
              <a:t>P6</a:t>
            </a:r>
          </a:p>
          <a:p>
            <a:r>
              <a:rPr lang="it-IT" sz="2400" dirty="0" smtClean="0"/>
              <a:t>P4</a:t>
            </a:r>
          </a:p>
          <a:p>
            <a:r>
              <a:rPr lang="it-IT" sz="2400" dirty="0" smtClean="0"/>
              <a:t>P3</a:t>
            </a:r>
          </a:p>
          <a:p>
            <a:r>
              <a:rPr lang="it-IT" sz="2400" dirty="0" smtClean="0"/>
              <a:t>P2</a:t>
            </a:r>
          </a:p>
          <a:p>
            <a:r>
              <a:rPr lang="it-IT" sz="2400" dirty="0" smtClean="0"/>
              <a:t>P1</a:t>
            </a:r>
          </a:p>
          <a:p>
            <a:r>
              <a:rPr lang="it-IT" sz="2400" dirty="0" smtClean="0"/>
              <a:t>P0</a:t>
            </a:r>
          </a:p>
          <a:p>
            <a:r>
              <a:rPr lang="it-IT" sz="2400" dirty="0" smtClean="0"/>
              <a:t>P9</a:t>
            </a:r>
          </a:p>
          <a:p>
            <a:r>
              <a:rPr lang="it-IT" sz="2400" dirty="0" smtClean="0"/>
              <a:t>P11</a:t>
            </a:r>
          </a:p>
          <a:p>
            <a:endParaRPr lang="it-IT" sz="2400" dirty="0" smtClean="0"/>
          </a:p>
          <a:p>
            <a:pPr marL="0" indent="0">
              <a:buNone/>
            </a:pPr>
            <a:r>
              <a:rPr lang="it-IT" sz="2400" b="1" dirty="0" smtClean="0"/>
              <a:t>BORDER POINTS</a:t>
            </a:r>
          </a:p>
          <a:p>
            <a:r>
              <a:rPr lang="it-IT" sz="2400" dirty="0" smtClean="0"/>
              <a:t>P8</a:t>
            </a:r>
          </a:p>
          <a:p>
            <a:r>
              <a:rPr lang="it-IT" sz="2400" dirty="0" smtClean="0"/>
              <a:t>P7</a:t>
            </a:r>
          </a:p>
          <a:p>
            <a:pPr marL="0" indent="0">
              <a:buNone/>
            </a:pPr>
            <a:endParaRPr lang="it-IT" sz="2400" b="1" dirty="0" smtClean="0"/>
          </a:p>
          <a:p>
            <a:pPr marL="0" indent="0">
              <a:buNone/>
            </a:pPr>
            <a:r>
              <a:rPr lang="it-IT" sz="2400" b="1" dirty="0" smtClean="0"/>
              <a:t>NOISE POINTS</a:t>
            </a:r>
          </a:p>
          <a:p>
            <a:r>
              <a:rPr lang="it-IT" sz="2400" dirty="0" smtClean="0"/>
              <a:t>P12</a:t>
            </a:r>
          </a:p>
          <a:p>
            <a:pPr marL="0" indent="0">
              <a:buNone/>
            </a:pPr>
            <a:endParaRPr lang="it-IT" sz="2400" dirty="0" smtClean="0"/>
          </a:p>
          <a:p>
            <a:pPr marL="0" indent="0">
              <a:buNone/>
            </a:pPr>
            <a:endParaRPr lang="it-IT" sz="2400" b="1" dirty="0" smtClean="0"/>
          </a:p>
          <a:p>
            <a:pPr marL="0" indent="0">
              <a:buNone/>
            </a:pPr>
            <a:endParaRPr lang="it-IT" sz="2400" dirty="0"/>
          </a:p>
        </p:txBody>
      </p:sp>
      <p:grpSp>
        <p:nvGrpSpPr>
          <p:cNvPr id="16" name="Gruppo 15"/>
          <p:cNvGrpSpPr/>
          <p:nvPr/>
        </p:nvGrpSpPr>
        <p:grpSpPr>
          <a:xfrm>
            <a:off x="6759256" y="4697551"/>
            <a:ext cx="1224000" cy="1224000"/>
            <a:chOff x="2392400" y="3760050"/>
            <a:chExt cx="1224000" cy="1224000"/>
          </a:xfrm>
        </p:grpSpPr>
        <p:sp>
          <p:nvSpPr>
            <p:cNvPr id="10" name="Ovale 9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2" name="Connettore 1 11"/>
            <p:cNvCxnSpPr>
              <a:stCxn id="10" idx="0"/>
              <a:endCxn id="10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>
              <a:stCxn id="10" idx="2"/>
              <a:endCxn id="10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uppo 16"/>
          <p:cNvGrpSpPr/>
          <p:nvPr/>
        </p:nvGrpSpPr>
        <p:grpSpPr>
          <a:xfrm>
            <a:off x="7165963" y="3891941"/>
            <a:ext cx="1224000" cy="1224000"/>
            <a:chOff x="2392400" y="3760050"/>
            <a:chExt cx="1224000" cy="1224000"/>
          </a:xfrm>
        </p:grpSpPr>
        <p:sp>
          <p:nvSpPr>
            <p:cNvPr id="18" name="Ovale 17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9" name="Connettore 1 18"/>
            <p:cNvCxnSpPr>
              <a:stCxn id="18" idx="0"/>
              <a:endCxn id="18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>
              <a:stCxn id="18" idx="2"/>
              <a:endCxn id="18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uppo 20"/>
          <p:cNvGrpSpPr/>
          <p:nvPr/>
        </p:nvGrpSpPr>
        <p:grpSpPr>
          <a:xfrm>
            <a:off x="5551131" y="3078758"/>
            <a:ext cx="1224000" cy="1224000"/>
            <a:chOff x="2392400" y="3760050"/>
            <a:chExt cx="1224000" cy="1224000"/>
          </a:xfrm>
        </p:grpSpPr>
        <p:sp>
          <p:nvSpPr>
            <p:cNvPr id="22" name="Ovale 21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3" name="Connettore 1 22"/>
            <p:cNvCxnSpPr>
              <a:stCxn id="22" idx="0"/>
              <a:endCxn id="22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3"/>
            <p:cNvCxnSpPr>
              <a:stCxn id="22" idx="2"/>
              <a:endCxn id="22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uppo 24"/>
          <p:cNvGrpSpPr/>
          <p:nvPr/>
        </p:nvGrpSpPr>
        <p:grpSpPr>
          <a:xfrm>
            <a:off x="6360810" y="4697551"/>
            <a:ext cx="1224000" cy="1224000"/>
            <a:chOff x="2392400" y="3760050"/>
            <a:chExt cx="1224000" cy="1224000"/>
          </a:xfrm>
        </p:grpSpPr>
        <p:sp>
          <p:nvSpPr>
            <p:cNvPr id="26" name="Ovale 25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7" name="Connettore 1 26"/>
            <p:cNvCxnSpPr>
              <a:stCxn id="26" idx="0"/>
              <a:endCxn id="26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27"/>
            <p:cNvCxnSpPr>
              <a:stCxn id="26" idx="2"/>
              <a:endCxn id="26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uppo 28"/>
          <p:cNvGrpSpPr/>
          <p:nvPr/>
        </p:nvGrpSpPr>
        <p:grpSpPr>
          <a:xfrm>
            <a:off x="5138417" y="4271008"/>
            <a:ext cx="1224000" cy="1224000"/>
            <a:chOff x="2392400" y="3760050"/>
            <a:chExt cx="1224000" cy="1224000"/>
          </a:xfrm>
        </p:grpSpPr>
        <p:sp>
          <p:nvSpPr>
            <p:cNvPr id="30" name="Ovale 29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1" name="Connettore 1 30"/>
            <p:cNvCxnSpPr>
              <a:stCxn id="30" idx="0"/>
              <a:endCxn id="30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>
              <a:stCxn id="30" idx="2"/>
              <a:endCxn id="30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uppo 33"/>
          <p:cNvGrpSpPr/>
          <p:nvPr/>
        </p:nvGrpSpPr>
        <p:grpSpPr>
          <a:xfrm>
            <a:off x="4749713" y="3072904"/>
            <a:ext cx="1224000" cy="1224000"/>
            <a:chOff x="2392400" y="3760050"/>
            <a:chExt cx="1224000" cy="1224000"/>
          </a:xfrm>
        </p:grpSpPr>
        <p:sp>
          <p:nvSpPr>
            <p:cNvPr id="35" name="Ovale 34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6" name="Connettore 1 35"/>
            <p:cNvCxnSpPr>
              <a:stCxn id="35" idx="0"/>
              <a:endCxn id="35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6"/>
            <p:cNvCxnSpPr>
              <a:stCxn id="35" idx="2"/>
              <a:endCxn id="35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uppo 37"/>
          <p:cNvGrpSpPr/>
          <p:nvPr/>
        </p:nvGrpSpPr>
        <p:grpSpPr>
          <a:xfrm>
            <a:off x="5136810" y="2667941"/>
            <a:ext cx="1224000" cy="1224000"/>
            <a:chOff x="2392400" y="3760050"/>
            <a:chExt cx="1224000" cy="1224000"/>
          </a:xfrm>
        </p:grpSpPr>
        <p:sp>
          <p:nvSpPr>
            <p:cNvPr id="39" name="Ovale 38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0" name="Connettore 1 39"/>
            <p:cNvCxnSpPr>
              <a:stCxn id="39" idx="0"/>
              <a:endCxn id="39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40"/>
            <p:cNvCxnSpPr>
              <a:stCxn id="39" idx="2"/>
              <a:endCxn id="39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uppo 41"/>
          <p:cNvGrpSpPr/>
          <p:nvPr/>
        </p:nvGrpSpPr>
        <p:grpSpPr>
          <a:xfrm>
            <a:off x="6360810" y="3876066"/>
            <a:ext cx="1224000" cy="1224000"/>
            <a:chOff x="2392400" y="3760050"/>
            <a:chExt cx="1224000" cy="1224000"/>
          </a:xfrm>
        </p:grpSpPr>
        <p:sp>
          <p:nvSpPr>
            <p:cNvPr id="43" name="Ovale 42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4" name="Connettore 1 43"/>
            <p:cNvCxnSpPr>
              <a:stCxn id="43" idx="0"/>
              <a:endCxn id="43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4"/>
            <p:cNvCxnSpPr>
              <a:stCxn id="43" idx="2"/>
              <a:endCxn id="43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o 45"/>
          <p:cNvGrpSpPr/>
          <p:nvPr/>
        </p:nvGrpSpPr>
        <p:grpSpPr>
          <a:xfrm>
            <a:off x="6759256" y="4292141"/>
            <a:ext cx="1224000" cy="1224000"/>
            <a:chOff x="2392400" y="3760050"/>
            <a:chExt cx="1224000" cy="1224000"/>
          </a:xfrm>
        </p:grpSpPr>
        <p:sp>
          <p:nvSpPr>
            <p:cNvPr id="47" name="Ovale 46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8" name="Connettore 1 47"/>
            <p:cNvCxnSpPr>
              <a:stCxn id="47" idx="0"/>
              <a:endCxn id="47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48"/>
            <p:cNvCxnSpPr>
              <a:stCxn id="47" idx="2"/>
              <a:endCxn id="47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po 49"/>
          <p:cNvGrpSpPr/>
          <p:nvPr/>
        </p:nvGrpSpPr>
        <p:grpSpPr>
          <a:xfrm>
            <a:off x="5941963" y="3473551"/>
            <a:ext cx="1224000" cy="1224000"/>
            <a:chOff x="2392400" y="3760050"/>
            <a:chExt cx="1224000" cy="1224000"/>
          </a:xfrm>
        </p:grpSpPr>
        <p:sp>
          <p:nvSpPr>
            <p:cNvPr id="51" name="Ovale 50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2" name="Connettore 1 51"/>
            <p:cNvCxnSpPr>
              <a:stCxn id="51" idx="0"/>
              <a:endCxn id="51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52"/>
            <p:cNvCxnSpPr>
              <a:stCxn id="51" idx="2"/>
              <a:endCxn id="51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uppo 54"/>
          <p:cNvGrpSpPr/>
          <p:nvPr/>
        </p:nvGrpSpPr>
        <p:grpSpPr>
          <a:xfrm>
            <a:off x="4749713" y="3876066"/>
            <a:ext cx="1224000" cy="1224000"/>
            <a:chOff x="2392400" y="3760050"/>
            <a:chExt cx="1224000" cy="1224000"/>
          </a:xfrm>
        </p:grpSpPr>
        <p:sp>
          <p:nvSpPr>
            <p:cNvPr id="56" name="Ovale 55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7" name="Connettore 1 56"/>
            <p:cNvCxnSpPr>
              <a:stCxn id="56" idx="0"/>
              <a:endCxn id="56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57"/>
            <p:cNvCxnSpPr>
              <a:stCxn id="56" idx="2"/>
              <a:endCxn id="56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uppo 62"/>
          <p:cNvGrpSpPr/>
          <p:nvPr/>
        </p:nvGrpSpPr>
        <p:grpSpPr>
          <a:xfrm>
            <a:off x="6762738" y="3091841"/>
            <a:ext cx="1224000" cy="1224000"/>
            <a:chOff x="2392400" y="3760050"/>
            <a:chExt cx="1224000" cy="1224000"/>
          </a:xfrm>
        </p:grpSpPr>
        <p:sp>
          <p:nvSpPr>
            <p:cNvPr id="64" name="Ovale 63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65" name="Connettore 1 64"/>
            <p:cNvCxnSpPr>
              <a:stCxn id="64" idx="0"/>
              <a:endCxn id="64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65"/>
            <p:cNvCxnSpPr>
              <a:stCxn id="64" idx="2"/>
              <a:endCxn id="64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13103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300" y="38100"/>
            <a:ext cx="662940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295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po 21"/>
          <p:cNvGrpSpPr/>
          <p:nvPr/>
        </p:nvGrpSpPr>
        <p:grpSpPr>
          <a:xfrm>
            <a:off x="2076450" y="3877707"/>
            <a:ext cx="6775450" cy="2830832"/>
            <a:chOff x="2076450" y="3852543"/>
            <a:chExt cx="6775450" cy="2830832"/>
          </a:xfrm>
        </p:grpSpPr>
        <p:pic>
          <p:nvPicPr>
            <p:cNvPr id="6" name="Immagine 5" descr="Screenshot 2018-10-20 17.27.1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500" y="3852543"/>
              <a:ext cx="6756400" cy="2830832"/>
            </a:xfrm>
            <a:prstGeom prst="rect">
              <a:avLst/>
            </a:prstGeom>
          </p:spPr>
        </p:pic>
        <p:sp>
          <p:nvSpPr>
            <p:cNvPr id="16" name="CasellaDiTesto 15"/>
            <p:cNvSpPr txBox="1"/>
            <p:nvPr/>
          </p:nvSpPr>
          <p:spPr>
            <a:xfrm>
              <a:off x="2082800" y="4254500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P0</a:t>
              </a:r>
              <a:endParaRPr lang="it-IT" sz="1600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2092325" y="4645858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P1</a:t>
              </a:r>
              <a:endParaRPr lang="it-IT" sz="1600" dirty="0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2076450" y="5073650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P2</a:t>
              </a:r>
              <a:endParaRPr lang="it-IT" sz="1600" dirty="0"/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2085975" y="5465008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P3</a:t>
              </a:r>
              <a:endParaRPr lang="it-IT" sz="1600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2085975" y="5892800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P4</a:t>
              </a:r>
              <a:endParaRPr lang="it-IT" sz="1600" dirty="0"/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2095500" y="6284158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P5</a:t>
              </a:r>
              <a:endParaRPr lang="it-IT" sz="1600" dirty="0"/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1143000"/>
          </a:xfrm>
        </p:spPr>
        <p:txBody>
          <a:bodyPr/>
          <a:lstStyle/>
          <a:p>
            <a:r>
              <a:rPr lang="it-IT" dirty="0" err="1" smtClean="0"/>
              <a:t>Hierarchical</a:t>
            </a:r>
            <a:endParaRPr lang="it-IT" dirty="0"/>
          </a:p>
        </p:txBody>
      </p:sp>
      <p:pic>
        <p:nvPicPr>
          <p:cNvPr id="4" name="Immagine 3" descr="Screenshot 2018-10-20 17.20.5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831850"/>
            <a:ext cx="4746625" cy="2867567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5508624" y="931346"/>
            <a:ext cx="334327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/>
              <a:t>Euclidean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Distance</a:t>
            </a:r>
            <a:endParaRPr lang="it-IT" sz="2400" b="1" dirty="0" smtClean="0"/>
          </a:p>
          <a:p>
            <a:endParaRPr lang="it-IT" dirty="0"/>
          </a:p>
          <a:p>
            <a:r>
              <a:rPr lang="it-IT" sz="3600" dirty="0" smtClean="0"/>
              <a:t>(</a:t>
            </a:r>
            <a:r>
              <a:rPr lang="it-IT" sz="2800" dirty="0" smtClean="0"/>
              <a:t>(x</a:t>
            </a:r>
            <a:r>
              <a:rPr lang="it-IT" sz="2800" baseline="-25000" dirty="0" smtClean="0"/>
              <a:t>0</a:t>
            </a:r>
            <a:r>
              <a:rPr lang="it-IT" sz="2800" dirty="0" smtClean="0"/>
              <a:t>-x</a:t>
            </a:r>
            <a:r>
              <a:rPr lang="it-IT" sz="2800" baseline="-25000" dirty="0" smtClean="0"/>
              <a:t>1</a:t>
            </a:r>
            <a:r>
              <a:rPr lang="it-IT" sz="2800" dirty="0" smtClean="0"/>
              <a:t>)</a:t>
            </a:r>
            <a:r>
              <a:rPr lang="it-IT" sz="2800" baseline="30000" dirty="0" smtClean="0"/>
              <a:t>2</a:t>
            </a:r>
            <a:r>
              <a:rPr lang="it-IT" sz="2800" dirty="0" smtClean="0"/>
              <a:t> + (y</a:t>
            </a:r>
            <a:r>
              <a:rPr lang="it-IT" sz="2800" baseline="-25000" dirty="0" smtClean="0"/>
              <a:t>0</a:t>
            </a:r>
            <a:r>
              <a:rPr lang="it-IT" sz="2800" dirty="0" smtClean="0"/>
              <a:t>-y</a:t>
            </a:r>
            <a:r>
              <a:rPr lang="it-IT" sz="2800" baseline="-25000" dirty="0" smtClean="0"/>
              <a:t>1</a:t>
            </a:r>
            <a:r>
              <a:rPr lang="it-IT" sz="2800" dirty="0" smtClean="0"/>
              <a:t>)</a:t>
            </a:r>
            <a:r>
              <a:rPr lang="it-IT" sz="2800" baseline="30000" dirty="0" smtClean="0"/>
              <a:t>2</a:t>
            </a:r>
            <a:r>
              <a:rPr lang="it-IT" sz="2800" dirty="0" smtClean="0"/>
              <a:t> </a:t>
            </a:r>
            <a:r>
              <a:rPr lang="it-IT" sz="3600" dirty="0" smtClean="0"/>
              <a:t>)</a:t>
            </a:r>
            <a:r>
              <a:rPr lang="it-IT" sz="2800" baseline="30000" dirty="0" smtClean="0"/>
              <a:t>1/2</a:t>
            </a:r>
            <a:r>
              <a:rPr lang="it-IT" sz="2800" dirty="0" smtClean="0"/>
              <a:t> </a:t>
            </a:r>
          </a:p>
        </p:txBody>
      </p:sp>
      <p:sp>
        <p:nvSpPr>
          <p:cNvPr id="8" name="Ovale 7"/>
          <p:cNvSpPr/>
          <p:nvPr/>
        </p:nvSpPr>
        <p:spPr>
          <a:xfrm>
            <a:off x="3460750" y="4222750"/>
            <a:ext cx="587375" cy="4603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" name="Connettore 2 9"/>
          <p:cNvCxnSpPr>
            <a:stCxn id="11" idx="4"/>
            <a:endCxn id="8" idx="0"/>
          </p:cNvCxnSpPr>
          <p:nvPr/>
        </p:nvCxnSpPr>
        <p:spPr>
          <a:xfrm flipH="1">
            <a:off x="3754438" y="2365375"/>
            <a:ext cx="3260724" cy="18573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e 10"/>
          <p:cNvSpPr/>
          <p:nvPr/>
        </p:nvSpPr>
        <p:spPr>
          <a:xfrm>
            <a:off x="5343524" y="1492250"/>
            <a:ext cx="3343276" cy="8731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6445250" y="3508375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072054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8" grpId="1" animBg="1"/>
      <p:bldP spid="11" grpId="0" animBg="1"/>
      <p:bldP spid="11" grpId="1" animBg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po 20"/>
          <p:cNvGrpSpPr/>
          <p:nvPr/>
        </p:nvGrpSpPr>
        <p:grpSpPr>
          <a:xfrm>
            <a:off x="267631" y="1068388"/>
            <a:ext cx="6985000" cy="2830832"/>
            <a:chOff x="-2244" y="1068388"/>
            <a:chExt cx="6985000" cy="2830832"/>
          </a:xfrm>
        </p:grpSpPr>
        <p:pic>
          <p:nvPicPr>
            <p:cNvPr id="6" name="Immagine 5" descr="Screenshot 2018-10-20 17.27.1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14" name="CasellaDiTesto 13"/>
            <p:cNvSpPr txBox="1"/>
            <p:nvPr/>
          </p:nvSpPr>
          <p:spPr>
            <a:xfrm>
              <a:off x="4106" y="1476375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13631" y="1867733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-2244" y="2295525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7281" y="2686883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7281" y="3114675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16806" y="3506033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5" name="Ovale 4"/>
          <p:cNvSpPr/>
          <p:nvPr/>
        </p:nvSpPr>
        <p:spPr>
          <a:xfrm>
            <a:off x="5207000" y="2698750"/>
            <a:ext cx="587375" cy="34925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6359525" y="3127375"/>
            <a:ext cx="587375" cy="34925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7191375" y="2656959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Minimum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723" y="3921124"/>
            <a:ext cx="4088439" cy="293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408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pic>
        <p:nvPicPr>
          <p:cNvPr id="22" name="Immagine 21" descr="Screenshot 2018-10-20 17.50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19" y="1207096"/>
            <a:ext cx="6427131" cy="2251311"/>
          </a:xfrm>
          <a:prstGeom prst="rect">
            <a:avLst/>
          </a:prstGeom>
        </p:spPr>
      </p:pic>
      <p:sp>
        <p:nvSpPr>
          <p:cNvPr id="23" name="CasellaDiTesto 22"/>
          <p:cNvSpPr txBox="1"/>
          <p:nvPr/>
        </p:nvSpPr>
        <p:spPr>
          <a:xfrm>
            <a:off x="301625" y="17049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295275" y="21590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295275" y="26035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2</a:t>
            </a:r>
            <a:endParaRPr lang="it-IT" sz="1600" b="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-47625" y="3042821"/>
            <a:ext cx="734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(3,4,5)</a:t>
            </a:r>
            <a:endParaRPr lang="it-IT" sz="1600" b="1" dirty="0"/>
          </a:p>
        </p:txBody>
      </p:sp>
      <p:sp>
        <p:nvSpPr>
          <p:cNvPr id="4" name="Rettangolo 3"/>
          <p:cNvSpPr/>
          <p:nvPr/>
        </p:nvSpPr>
        <p:spPr>
          <a:xfrm>
            <a:off x="6302375" y="1704975"/>
            <a:ext cx="682625" cy="354429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/>
          <p:cNvSpPr/>
          <p:nvPr/>
        </p:nvSpPr>
        <p:spPr>
          <a:xfrm>
            <a:off x="6311900" y="2603500"/>
            <a:ext cx="682625" cy="354429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27"/>
          <p:cNvSpPr/>
          <p:nvPr/>
        </p:nvSpPr>
        <p:spPr>
          <a:xfrm>
            <a:off x="6311900" y="2159000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/>
        </p:nvSpPr>
        <p:spPr>
          <a:xfrm>
            <a:off x="1098550" y="3042821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29"/>
          <p:cNvSpPr/>
          <p:nvPr/>
        </p:nvSpPr>
        <p:spPr>
          <a:xfrm>
            <a:off x="2695575" y="3042821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ttangolo 30"/>
          <p:cNvSpPr/>
          <p:nvPr/>
        </p:nvSpPr>
        <p:spPr>
          <a:xfrm>
            <a:off x="4292098" y="3042821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104775" y="4651375"/>
            <a:ext cx="157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[3,4,5], 0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778124" y="4127500"/>
            <a:ext cx="161925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D(3,0) = 3.61 </a:t>
            </a:r>
          </a:p>
          <a:p>
            <a:endParaRPr lang="it-IT" dirty="0"/>
          </a:p>
          <a:p>
            <a:r>
              <a:rPr lang="it-IT" dirty="0" smtClean="0"/>
              <a:t>D(4,0) = 2.83 </a:t>
            </a:r>
          </a:p>
          <a:p>
            <a:endParaRPr lang="it-IT" dirty="0" smtClean="0"/>
          </a:p>
          <a:p>
            <a:r>
              <a:rPr lang="it-IT" dirty="0" smtClean="0"/>
              <a:t>D(5,0) = 2.24</a:t>
            </a:r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684504" y="4365625"/>
            <a:ext cx="1093620" cy="5165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684504" y="4882208"/>
            <a:ext cx="10936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32" idx="3"/>
          </p:cNvCxnSpPr>
          <p:nvPr/>
        </p:nvCxnSpPr>
        <p:spPr>
          <a:xfrm>
            <a:off x="1684504" y="4882208"/>
            <a:ext cx="1093620" cy="531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778124" y="511304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835777" y="5969000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Min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38" name="Gruppo 37"/>
          <p:cNvGrpSpPr/>
          <p:nvPr/>
        </p:nvGrpSpPr>
        <p:grpSpPr>
          <a:xfrm>
            <a:off x="4508500" y="3619501"/>
            <a:ext cx="4635500" cy="2587624"/>
            <a:chOff x="-123934" y="1068388"/>
            <a:chExt cx="7106690" cy="2830832"/>
          </a:xfrm>
        </p:grpSpPr>
        <p:pic>
          <p:nvPicPr>
            <p:cNvPr id="39" name="Immagine 38" descr="Screenshot 2018-10-20 17.27.1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40" name="CasellaDiTesto 39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43" name="CasellaDiTesto 42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45" name="CasellaDiTesto 44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75887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 animBg="1"/>
      <p:bldP spid="32" grpId="0"/>
      <p:bldP spid="33" grpId="0"/>
      <p:bldP spid="37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pic>
        <p:nvPicPr>
          <p:cNvPr id="22" name="Immagine 21" descr="Screenshot 2018-10-20 17.50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19" y="1207096"/>
            <a:ext cx="6427131" cy="2251311"/>
          </a:xfrm>
          <a:prstGeom prst="rect">
            <a:avLst/>
          </a:prstGeom>
        </p:spPr>
      </p:pic>
      <p:sp>
        <p:nvSpPr>
          <p:cNvPr id="23" name="CasellaDiTesto 22"/>
          <p:cNvSpPr txBox="1"/>
          <p:nvPr/>
        </p:nvSpPr>
        <p:spPr>
          <a:xfrm>
            <a:off x="301625" y="17049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295275" y="21590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295275" y="26035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2</a:t>
            </a:r>
            <a:endParaRPr lang="it-IT" sz="1600" b="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-47625" y="3042821"/>
            <a:ext cx="734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(3,4,5)</a:t>
            </a:r>
            <a:endParaRPr lang="it-IT" sz="1600" b="1" dirty="0"/>
          </a:p>
        </p:txBody>
      </p:sp>
      <p:sp>
        <p:nvSpPr>
          <p:cNvPr id="27" name="Rettangolo 26"/>
          <p:cNvSpPr/>
          <p:nvPr/>
        </p:nvSpPr>
        <p:spPr>
          <a:xfrm>
            <a:off x="6311900" y="2603500"/>
            <a:ext cx="682625" cy="354429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27"/>
          <p:cNvSpPr/>
          <p:nvPr/>
        </p:nvSpPr>
        <p:spPr>
          <a:xfrm>
            <a:off x="6311900" y="2159000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/>
        </p:nvSpPr>
        <p:spPr>
          <a:xfrm>
            <a:off x="2695575" y="3042821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ttangolo 30"/>
          <p:cNvSpPr/>
          <p:nvPr/>
        </p:nvSpPr>
        <p:spPr>
          <a:xfrm>
            <a:off x="4292098" y="3042821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9525" y="4651375"/>
            <a:ext cx="157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[3,4,5], 1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682874" y="4127500"/>
            <a:ext cx="161925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D(3,1) = 4.12 </a:t>
            </a:r>
          </a:p>
          <a:p>
            <a:endParaRPr lang="it-IT" dirty="0"/>
          </a:p>
          <a:p>
            <a:r>
              <a:rPr lang="it-IT" dirty="0" smtClean="0"/>
              <a:t>D(4,1) = 4.47 </a:t>
            </a:r>
          </a:p>
          <a:p>
            <a:endParaRPr lang="it-IT" dirty="0" smtClean="0"/>
          </a:p>
          <a:p>
            <a:r>
              <a:rPr lang="it-IT" dirty="0" smtClean="0"/>
              <a:t>D(5,1) = 3.61</a:t>
            </a:r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589254" y="4365626"/>
            <a:ext cx="1093620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589254" y="4882208"/>
            <a:ext cx="10936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32" idx="3"/>
          </p:cNvCxnSpPr>
          <p:nvPr/>
        </p:nvCxnSpPr>
        <p:spPr>
          <a:xfrm>
            <a:off x="1589254" y="4882208"/>
            <a:ext cx="1093620" cy="531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682874" y="511304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740527" y="5969000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Min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38" name="Gruppo 37"/>
          <p:cNvGrpSpPr/>
          <p:nvPr/>
        </p:nvGrpSpPr>
        <p:grpSpPr>
          <a:xfrm>
            <a:off x="4476750" y="3730626"/>
            <a:ext cx="4635500" cy="2587624"/>
            <a:chOff x="-123934" y="1068388"/>
            <a:chExt cx="7106690" cy="2830832"/>
          </a:xfrm>
        </p:grpSpPr>
        <p:pic>
          <p:nvPicPr>
            <p:cNvPr id="39" name="Immagine 38" descr="Screenshot 2018-10-20 17.27.1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40" name="CasellaDiTesto 39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43" name="CasellaDiTesto 42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45" name="CasellaDiTesto 44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537357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2" grpId="0"/>
      <p:bldP spid="33" grpId="0"/>
      <p:bldP spid="37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pic>
        <p:nvPicPr>
          <p:cNvPr id="22" name="Immagine 21" descr="Screenshot 2018-10-20 17.50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19" y="1207096"/>
            <a:ext cx="6427131" cy="2251311"/>
          </a:xfrm>
          <a:prstGeom prst="rect">
            <a:avLst/>
          </a:prstGeom>
        </p:spPr>
      </p:pic>
      <p:sp>
        <p:nvSpPr>
          <p:cNvPr id="23" name="CasellaDiTesto 22"/>
          <p:cNvSpPr txBox="1"/>
          <p:nvPr/>
        </p:nvSpPr>
        <p:spPr>
          <a:xfrm>
            <a:off x="301625" y="17049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295275" y="21590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295275" y="26035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2</a:t>
            </a:r>
            <a:endParaRPr lang="it-IT" sz="1600" b="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-47625" y="3042821"/>
            <a:ext cx="734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(3,4,5)</a:t>
            </a:r>
            <a:endParaRPr lang="it-IT" sz="1600" b="1" dirty="0"/>
          </a:p>
        </p:txBody>
      </p:sp>
      <p:sp>
        <p:nvSpPr>
          <p:cNvPr id="27" name="Rettangolo 26"/>
          <p:cNvSpPr/>
          <p:nvPr/>
        </p:nvSpPr>
        <p:spPr>
          <a:xfrm>
            <a:off x="6311900" y="2603500"/>
            <a:ext cx="682625" cy="354429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/>
        </p:nvSpPr>
        <p:spPr>
          <a:xfrm>
            <a:off x="4445000" y="3037304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-6350" y="4651375"/>
            <a:ext cx="157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[3,4,5], 2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666999" y="4127500"/>
            <a:ext cx="161925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D(3,2) = 2 </a:t>
            </a:r>
          </a:p>
          <a:p>
            <a:endParaRPr lang="it-IT" dirty="0"/>
          </a:p>
          <a:p>
            <a:r>
              <a:rPr lang="it-IT" dirty="0" smtClean="0"/>
              <a:t>D(4,2) = 2.24 </a:t>
            </a:r>
          </a:p>
          <a:p>
            <a:endParaRPr lang="it-IT" dirty="0" smtClean="0"/>
          </a:p>
          <a:p>
            <a:r>
              <a:rPr lang="it-IT" dirty="0" smtClean="0"/>
              <a:t>D(5,2) = 1.41</a:t>
            </a:r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573379" y="4365626"/>
            <a:ext cx="1093620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573379" y="4882208"/>
            <a:ext cx="10936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32" idx="3"/>
          </p:cNvCxnSpPr>
          <p:nvPr/>
        </p:nvCxnSpPr>
        <p:spPr>
          <a:xfrm>
            <a:off x="1573379" y="4882208"/>
            <a:ext cx="1093620" cy="531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666999" y="511304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724652" y="5969000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Min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20" name="Gruppo 19"/>
          <p:cNvGrpSpPr/>
          <p:nvPr/>
        </p:nvGrpSpPr>
        <p:grpSpPr>
          <a:xfrm>
            <a:off x="4445000" y="3750708"/>
            <a:ext cx="4635500" cy="2587624"/>
            <a:chOff x="-123934" y="1068388"/>
            <a:chExt cx="7106690" cy="2830832"/>
          </a:xfrm>
        </p:grpSpPr>
        <p:pic>
          <p:nvPicPr>
            <p:cNvPr id="21" name="Immagine 20" descr="Screenshot 2018-10-20 17.27.1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30" name="CasellaDiTesto 29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38" name="CasellaDiTesto 37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39" name="CasellaDiTesto 38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40" name="CasellaDiTesto 39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292568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2" grpId="0"/>
      <p:bldP spid="33" grpId="0"/>
      <p:bldP spid="37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K-</a:t>
            </a:r>
            <a:r>
              <a:rPr lang="it-IT" b="1" dirty="0" err="1" smtClean="0"/>
              <a:t>means</a:t>
            </a:r>
            <a:r>
              <a:rPr lang="it-IT" b="1" dirty="0" smtClean="0"/>
              <a:t> </a:t>
            </a:r>
            <a:r>
              <a:rPr lang="it-IT" b="1" dirty="0" err="1" smtClean="0"/>
              <a:t>simulation</a:t>
            </a:r>
            <a:endParaRPr lang="it-IT" b="1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0627" y="1411352"/>
            <a:ext cx="5405460" cy="54360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457200" y="1778000"/>
            <a:ext cx="32067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 smtClean="0"/>
              <a:t>Initial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centroids</a:t>
            </a:r>
            <a:r>
              <a:rPr lang="it-IT" sz="2000" b="1" dirty="0" smtClean="0"/>
              <a:t>:</a:t>
            </a:r>
          </a:p>
          <a:p>
            <a:r>
              <a:rPr lang="it-IT" sz="2000" dirty="0" smtClean="0"/>
              <a:t>C1 = P2 =(7,4)</a:t>
            </a:r>
          </a:p>
          <a:p>
            <a:r>
              <a:rPr lang="it-IT" sz="2000" dirty="0" smtClean="0"/>
              <a:t>C2 = P8 =(5,4)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55666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Screenshot 2018-10-20 17.50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19" y="1207096"/>
            <a:ext cx="6427131" cy="2251311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01625" y="17049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70856" y="778431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12" name="Ovale 11"/>
          <p:cNvSpPr/>
          <p:nvPr/>
        </p:nvSpPr>
        <p:spPr>
          <a:xfrm>
            <a:off x="6327775" y="2625209"/>
            <a:ext cx="587375" cy="349250"/>
          </a:xfrm>
          <a:prstGeom prst="ellipse">
            <a:avLst/>
          </a:prstGeom>
          <a:noFill/>
          <a:ln w="38100" cmpd="sng">
            <a:solidFill>
              <a:srgbClr val="E36CE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DF6CE4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7048500" y="2656959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Minimum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825" y="3949682"/>
            <a:ext cx="4067175" cy="2921600"/>
          </a:xfrm>
          <a:prstGeom prst="rect">
            <a:avLst/>
          </a:prstGeom>
        </p:spPr>
      </p:pic>
      <p:sp>
        <p:nvSpPr>
          <p:cNvPr id="22" name="CasellaDiTesto 21"/>
          <p:cNvSpPr txBox="1"/>
          <p:nvPr/>
        </p:nvSpPr>
        <p:spPr>
          <a:xfrm>
            <a:off x="295275" y="21590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295275" y="26035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2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-47625" y="3042821"/>
            <a:ext cx="734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(3,4,5)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343135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Screenshot 2018-10-20 18.12.0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3"/>
          <a:stretch/>
        </p:blipFill>
        <p:spPr>
          <a:xfrm>
            <a:off x="797856" y="1225550"/>
            <a:ext cx="6022975" cy="1866900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01625" y="17049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70856" y="778431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295275" y="21590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-95250" y="2661821"/>
            <a:ext cx="936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(2,3,4,5)</a:t>
            </a:r>
            <a:endParaRPr lang="it-IT" sz="1600" b="1" dirty="0"/>
          </a:p>
        </p:txBody>
      </p:sp>
      <p:grpSp>
        <p:nvGrpSpPr>
          <p:cNvPr id="17" name="Gruppo 16"/>
          <p:cNvGrpSpPr/>
          <p:nvPr/>
        </p:nvGrpSpPr>
        <p:grpSpPr>
          <a:xfrm>
            <a:off x="4445000" y="3750708"/>
            <a:ext cx="4635500" cy="2587624"/>
            <a:chOff x="-123934" y="1068388"/>
            <a:chExt cx="7106690" cy="2830832"/>
          </a:xfrm>
        </p:grpSpPr>
        <p:pic>
          <p:nvPicPr>
            <p:cNvPr id="18" name="Immagine 17" descr="Screenshot 2018-10-20 17.27.1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19" name="CasellaDiTesto 18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25" name="CasellaDiTesto 24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26" name="CasellaDiTesto 25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  <p:sp>
        <p:nvSpPr>
          <p:cNvPr id="33" name="CasellaDiTesto 32"/>
          <p:cNvSpPr txBox="1"/>
          <p:nvPr/>
        </p:nvSpPr>
        <p:spPr>
          <a:xfrm>
            <a:off x="-6350" y="4651375"/>
            <a:ext cx="1754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[2,3,4,5], 0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2666999" y="4127500"/>
            <a:ext cx="16192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D(2,0) = 3 </a:t>
            </a:r>
          </a:p>
          <a:p>
            <a:endParaRPr lang="it-IT" dirty="0" smtClean="0"/>
          </a:p>
          <a:p>
            <a:r>
              <a:rPr lang="it-IT" dirty="0" smtClean="0"/>
              <a:t>D(3,0) = 3.61 </a:t>
            </a:r>
          </a:p>
          <a:p>
            <a:endParaRPr lang="it-IT" dirty="0"/>
          </a:p>
          <a:p>
            <a:r>
              <a:rPr lang="it-IT" dirty="0" smtClean="0"/>
              <a:t>D(4,0) = 2.83 </a:t>
            </a:r>
          </a:p>
          <a:p>
            <a:endParaRPr lang="it-IT" dirty="0" smtClean="0"/>
          </a:p>
          <a:p>
            <a:r>
              <a:rPr lang="it-IT" dirty="0" smtClean="0"/>
              <a:t>D(5,0) = 2.24</a:t>
            </a:r>
          </a:p>
          <a:p>
            <a:endParaRPr lang="it-IT" dirty="0"/>
          </a:p>
        </p:txBody>
      </p:sp>
      <p:cxnSp>
        <p:nvCxnSpPr>
          <p:cNvPr id="35" name="Connettore 2 34"/>
          <p:cNvCxnSpPr>
            <a:stCxn id="33" idx="3"/>
          </p:cNvCxnSpPr>
          <p:nvPr/>
        </p:nvCxnSpPr>
        <p:spPr>
          <a:xfrm flipV="1">
            <a:off x="1747969" y="4365626"/>
            <a:ext cx="919030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33" idx="3"/>
          </p:cNvCxnSpPr>
          <p:nvPr/>
        </p:nvCxnSpPr>
        <p:spPr>
          <a:xfrm>
            <a:off x="1747969" y="4882208"/>
            <a:ext cx="9190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/>
          <p:cNvCxnSpPr>
            <a:stCxn id="33" idx="3"/>
          </p:cNvCxnSpPr>
          <p:nvPr/>
        </p:nvCxnSpPr>
        <p:spPr>
          <a:xfrm>
            <a:off x="1747969" y="4882208"/>
            <a:ext cx="919030" cy="531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Ovale 37"/>
          <p:cNvSpPr/>
          <p:nvPr/>
        </p:nvSpPr>
        <p:spPr>
          <a:xfrm>
            <a:off x="2666999" y="568454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CasellaDiTesto 38"/>
          <p:cNvSpPr txBox="1"/>
          <p:nvPr/>
        </p:nvSpPr>
        <p:spPr>
          <a:xfrm>
            <a:off x="2673852" y="6375400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Min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cxnSp>
        <p:nvCxnSpPr>
          <p:cNvPr id="40" name="Connettore 2 39"/>
          <p:cNvCxnSpPr>
            <a:stCxn id="33" idx="3"/>
          </p:cNvCxnSpPr>
          <p:nvPr/>
        </p:nvCxnSpPr>
        <p:spPr>
          <a:xfrm>
            <a:off x="1747969" y="4882208"/>
            <a:ext cx="925883" cy="9343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ttangolo 40"/>
          <p:cNvSpPr/>
          <p:nvPr/>
        </p:nvSpPr>
        <p:spPr>
          <a:xfrm>
            <a:off x="939800" y="2671346"/>
            <a:ext cx="682625" cy="354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Rettangolo 41"/>
          <p:cNvSpPr/>
          <p:nvPr/>
        </p:nvSpPr>
        <p:spPr>
          <a:xfrm>
            <a:off x="2857500" y="2687737"/>
            <a:ext cx="682625" cy="354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Rettangolo 42"/>
          <p:cNvSpPr/>
          <p:nvPr/>
        </p:nvSpPr>
        <p:spPr>
          <a:xfrm>
            <a:off x="5588000" y="1755775"/>
            <a:ext cx="682625" cy="354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Rettangolo 43"/>
          <p:cNvSpPr/>
          <p:nvPr/>
        </p:nvSpPr>
        <p:spPr>
          <a:xfrm>
            <a:off x="5699125" y="2195929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93CDD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2603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8" grpId="0" animBg="1"/>
      <p:bldP spid="39" grpId="0"/>
      <p:bldP spid="41" grpId="0" animBg="1"/>
      <p:bldP spid="4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Screenshot 2018-10-20 18.12.0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3"/>
          <a:stretch/>
        </p:blipFill>
        <p:spPr>
          <a:xfrm>
            <a:off x="797856" y="1225550"/>
            <a:ext cx="6022975" cy="1866900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01625" y="17049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70856" y="778431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295275" y="21590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-95250" y="2661821"/>
            <a:ext cx="936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(2,3,4,5)</a:t>
            </a:r>
            <a:endParaRPr lang="it-IT" sz="1600" b="1" dirty="0"/>
          </a:p>
        </p:txBody>
      </p:sp>
      <p:grpSp>
        <p:nvGrpSpPr>
          <p:cNvPr id="17" name="Gruppo 16"/>
          <p:cNvGrpSpPr/>
          <p:nvPr/>
        </p:nvGrpSpPr>
        <p:grpSpPr>
          <a:xfrm>
            <a:off x="4445000" y="3750708"/>
            <a:ext cx="4635500" cy="2587624"/>
            <a:chOff x="-123934" y="1068388"/>
            <a:chExt cx="7106690" cy="2830832"/>
          </a:xfrm>
        </p:grpSpPr>
        <p:pic>
          <p:nvPicPr>
            <p:cNvPr id="18" name="Immagine 17" descr="Screenshot 2018-10-20 17.27.1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19" name="CasellaDiTesto 18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25" name="CasellaDiTesto 24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26" name="CasellaDiTesto 25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  <p:sp>
        <p:nvSpPr>
          <p:cNvPr id="33" name="CasellaDiTesto 32"/>
          <p:cNvSpPr txBox="1"/>
          <p:nvPr/>
        </p:nvSpPr>
        <p:spPr>
          <a:xfrm>
            <a:off x="-6350" y="4651375"/>
            <a:ext cx="1754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[2,3,4,5], 1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2666999" y="4127500"/>
            <a:ext cx="16192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D(2,1) = 2.24 </a:t>
            </a:r>
          </a:p>
          <a:p>
            <a:endParaRPr lang="it-IT" dirty="0" smtClean="0"/>
          </a:p>
          <a:p>
            <a:r>
              <a:rPr lang="it-IT" dirty="0" smtClean="0"/>
              <a:t>D(3,1) = 4.12 </a:t>
            </a:r>
          </a:p>
          <a:p>
            <a:endParaRPr lang="it-IT" dirty="0"/>
          </a:p>
          <a:p>
            <a:r>
              <a:rPr lang="it-IT" dirty="0" smtClean="0"/>
              <a:t>D(4,1) = 4.47 </a:t>
            </a:r>
          </a:p>
          <a:p>
            <a:endParaRPr lang="it-IT" dirty="0" smtClean="0"/>
          </a:p>
          <a:p>
            <a:r>
              <a:rPr lang="it-IT" dirty="0" smtClean="0"/>
              <a:t>D(5,1) = 3.61</a:t>
            </a:r>
          </a:p>
          <a:p>
            <a:endParaRPr lang="it-IT" dirty="0"/>
          </a:p>
        </p:txBody>
      </p:sp>
      <p:cxnSp>
        <p:nvCxnSpPr>
          <p:cNvPr id="35" name="Connettore 2 34"/>
          <p:cNvCxnSpPr>
            <a:stCxn id="33" idx="3"/>
          </p:cNvCxnSpPr>
          <p:nvPr/>
        </p:nvCxnSpPr>
        <p:spPr>
          <a:xfrm flipV="1">
            <a:off x="1747969" y="4365626"/>
            <a:ext cx="919030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33" idx="3"/>
          </p:cNvCxnSpPr>
          <p:nvPr/>
        </p:nvCxnSpPr>
        <p:spPr>
          <a:xfrm>
            <a:off x="1747969" y="4882208"/>
            <a:ext cx="9190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/>
          <p:cNvCxnSpPr>
            <a:stCxn id="33" idx="3"/>
          </p:cNvCxnSpPr>
          <p:nvPr/>
        </p:nvCxnSpPr>
        <p:spPr>
          <a:xfrm>
            <a:off x="1747969" y="4882208"/>
            <a:ext cx="919030" cy="531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Ovale 37"/>
          <p:cNvSpPr/>
          <p:nvPr/>
        </p:nvSpPr>
        <p:spPr>
          <a:xfrm>
            <a:off x="2666999" y="404323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CasellaDiTesto 38"/>
          <p:cNvSpPr txBox="1"/>
          <p:nvPr/>
        </p:nvSpPr>
        <p:spPr>
          <a:xfrm>
            <a:off x="2673852" y="6375400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Min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cxnSp>
        <p:nvCxnSpPr>
          <p:cNvPr id="40" name="Connettore 2 39"/>
          <p:cNvCxnSpPr>
            <a:stCxn id="33" idx="3"/>
          </p:cNvCxnSpPr>
          <p:nvPr/>
        </p:nvCxnSpPr>
        <p:spPr>
          <a:xfrm>
            <a:off x="1747969" y="4882208"/>
            <a:ext cx="925883" cy="9343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ttangolo 40"/>
          <p:cNvSpPr/>
          <p:nvPr/>
        </p:nvSpPr>
        <p:spPr>
          <a:xfrm>
            <a:off x="2825093" y="2691567"/>
            <a:ext cx="682625" cy="354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Rettangolo 43"/>
          <p:cNvSpPr/>
          <p:nvPr/>
        </p:nvSpPr>
        <p:spPr>
          <a:xfrm>
            <a:off x="5699125" y="2195929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93CDD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4221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8" grpId="0" animBg="1"/>
      <p:bldP spid="39" grpId="0"/>
      <p:bldP spid="41" grpId="0" animBg="1"/>
      <p:bldP spid="4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Screenshot 2018-10-20 18.12.0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3"/>
          <a:stretch/>
        </p:blipFill>
        <p:spPr>
          <a:xfrm>
            <a:off x="797856" y="1225550"/>
            <a:ext cx="6022975" cy="1866900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01625" y="17049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70856" y="778431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12" name="Ovale 11"/>
          <p:cNvSpPr/>
          <p:nvPr/>
        </p:nvSpPr>
        <p:spPr>
          <a:xfrm>
            <a:off x="5708650" y="1752600"/>
            <a:ext cx="587375" cy="349250"/>
          </a:xfrm>
          <a:prstGeom prst="ellipse">
            <a:avLst/>
          </a:prstGeom>
          <a:noFill/>
          <a:ln w="38100" cmpd="sng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DF6CE4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7048500" y="2656959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Minimum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295275" y="21590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-95250" y="2661821"/>
            <a:ext cx="936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(2,3,4,5)</a:t>
            </a:r>
            <a:endParaRPr lang="it-IT" sz="1600" b="1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7147" y="3846929"/>
            <a:ext cx="4037030" cy="2899946"/>
          </a:xfrm>
          <a:prstGeom prst="rect">
            <a:avLst/>
          </a:prstGeom>
        </p:spPr>
      </p:pic>
      <p:sp>
        <p:nvSpPr>
          <p:cNvPr id="16" name="Ovale 15"/>
          <p:cNvSpPr/>
          <p:nvPr/>
        </p:nvSpPr>
        <p:spPr>
          <a:xfrm>
            <a:off x="5692775" y="2212975"/>
            <a:ext cx="587375" cy="349250"/>
          </a:xfrm>
          <a:prstGeom prst="ellipse">
            <a:avLst/>
          </a:prstGeom>
          <a:noFill/>
          <a:ln w="38100" cmpd="sng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DF6C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634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po 21"/>
          <p:cNvGrpSpPr/>
          <p:nvPr/>
        </p:nvGrpSpPr>
        <p:grpSpPr>
          <a:xfrm>
            <a:off x="2076450" y="3877707"/>
            <a:ext cx="6775450" cy="2830832"/>
            <a:chOff x="2076450" y="3852543"/>
            <a:chExt cx="6775450" cy="2830832"/>
          </a:xfrm>
        </p:grpSpPr>
        <p:pic>
          <p:nvPicPr>
            <p:cNvPr id="6" name="Immagine 5" descr="Screenshot 2018-10-20 17.27.1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500" y="3852543"/>
              <a:ext cx="6756400" cy="2830832"/>
            </a:xfrm>
            <a:prstGeom prst="rect">
              <a:avLst/>
            </a:prstGeom>
          </p:spPr>
        </p:pic>
        <p:sp>
          <p:nvSpPr>
            <p:cNvPr id="16" name="CasellaDiTesto 15"/>
            <p:cNvSpPr txBox="1"/>
            <p:nvPr/>
          </p:nvSpPr>
          <p:spPr>
            <a:xfrm>
              <a:off x="2082800" y="4254500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P0</a:t>
              </a:r>
              <a:endParaRPr lang="it-IT" sz="1600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2092325" y="4645858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P1</a:t>
              </a:r>
              <a:endParaRPr lang="it-IT" sz="1600" dirty="0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2076450" y="5073650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P2</a:t>
              </a:r>
              <a:endParaRPr lang="it-IT" sz="1600" dirty="0"/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2085975" y="5465008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P3</a:t>
              </a:r>
              <a:endParaRPr lang="it-IT" sz="1600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2085975" y="5892800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P4</a:t>
              </a:r>
              <a:endParaRPr lang="it-IT" sz="1600" dirty="0"/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2095500" y="6284158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P5</a:t>
              </a:r>
              <a:endParaRPr lang="it-IT" sz="1600" dirty="0"/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1143000"/>
          </a:xfrm>
        </p:spPr>
        <p:txBody>
          <a:bodyPr/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 – Complete Link</a:t>
            </a:r>
            <a:endParaRPr lang="it-IT" dirty="0"/>
          </a:p>
        </p:txBody>
      </p:sp>
      <p:pic>
        <p:nvPicPr>
          <p:cNvPr id="4" name="Immagine 3" descr="Screenshot 2018-10-20 17.20.5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831850"/>
            <a:ext cx="4746625" cy="2867567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5508624" y="931346"/>
            <a:ext cx="334327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/>
              <a:t>Euclidean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Distance</a:t>
            </a:r>
            <a:endParaRPr lang="it-IT" sz="2400" b="1" dirty="0" smtClean="0"/>
          </a:p>
          <a:p>
            <a:endParaRPr lang="it-IT" dirty="0"/>
          </a:p>
          <a:p>
            <a:r>
              <a:rPr lang="it-IT" sz="3600" dirty="0" smtClean="0"/>
              <a:t>(</a:t>
            </a:r>
            <a:r>
              <a:rPr lang="it-IT" sz="2800" dirty="0" smtClean="0"/>
              <a:t>(x</a:t>
            </a:r>
            <a:r>
              <a:rPr lang="it-IT" sz="2800" baseline="-25000" dirty="0" smtClean="0"/>
              <a:t>0</a:t>
            </a:r>
            <a:r>
              <a:rPr lang="it-IT" sz="2800" dirty="0" smtClean="0"/>
              <a:t>-x</a:t>
            </a:r>
            <a:r>
              <a:rPr lang="it-IT" sz="2800" baseline="-25000" dirty="0" smtClean="0"/>
              <a:t>1</a:t>
            </a:r>
            <a:r>
              <a:rPr lang="it-IT" sz="2800" dirty="0" smtClean="0"/>
              <a:t>)</a:t>
            </a:r>
            <a:r>
              <a:rPr lang="it-IT" sz="2800" baseline="30000" dirty="0" smtClean="0"/>
              <a:t>2</a:t>
            </a:r>
            <a:r>
              <a:rPr lang="it-IT" sz="2800" dirty="0" smtClean="0"/>
              <a:t> + (y</a:t>
            </a:r>
            <a:r>
              <a:rPr lang="it-IT" sz="2800" baseline="-25000" dirty="0" smtClean="0"/>
              <a:t>0</a:t>
            </a:r>
            <a:r>
              <a:rPr lang="it-IT" sz="2800" dirty="0" smtClean="0"/>
              <a:t>-y</a:t>
            </a:r>
            <a:r>
              <a:rPr lang="it-IT" sz="2800" baseline="-25000" dirty="0" smtClean="0"/>
              <a:t>1</a:t>
            </a:r>
            <a:r>
              <a:rPr lang="it-IT" sz="2800" dirty="0" smtClean="0"/>
              <a:t>)</a:t>
            </a:r>
            <a:r>
              <a:rPr lang="it-IT" sz="2800" baseline="30000" dirty="0" smtClean="0"/>
              <a:t>2</a:t>
            </a:r>
            <a:r>
              <a:rPr lang="it-IT" sz="2800" dirty="0" smtClean="0"/>
              <a:t> </a:t>
            </a:r>
            <a:r>
              <a:rPr lang="it-IT" sz="3600" dirty="0" smtClean="0"/>
              <a:t>)</a:t>
            </a:r>
            <a:r>
              <a:rPr lang="it-IT" sz="2800" baseline="30000" dirty="0" smtClean="0"/>
              <a:t>1/2</a:t>
            </a:r>
            <a:r>
              <a:rPr lang="it-IT" sz="2800" dirty="0" smtClean="0"/>
              <a:t> 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6445250" y="3508375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528607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po 20"/>
          <p:cNvGrpSpPr/>
          <p:nvPr/>
        </p:nvGrpSpPr>
        <p:grpSpPr>
          <a:xfrm>
            <a:off x="267631" y="1068388"/>
            <a:ext cx="6985000" cy="2830832"/>
            <a:chOff x="-2244" y="1068388"/>
            <a:chExt cx="6985000" cy="2830832"/>
          </a:xfrm>
        </p:grpSpPr>
        <p:pic>
          <p:nvPicPr>
            <p:cNvPr id="6" name="Immagine 5" descr="Screenshot 2018-10-20 17.27.1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14" name="CasellaDiTesto 13"/>
            <p:cNvSpPr txBox="1"/>
            <p:nvPr/>
          </p:nvSpPr>
          <p:spPr>
            <a:xfrm>
              <a:off x="4106" y="1476375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13631" y="1867733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-2244" y="2295525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7281" y="2686883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7281" y="3114675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16806" y="3506033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Complete-LINK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5" name="Ovale 4"/>
          <p:cNvSpPr/>
          <p:nvPr/>
        </p:nvSpPr>
        <p:spPr>
          <a:xfrm>
            <a:off x="5207000" y="2698750"/>
            <a:ext cx="587375" cy="34925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6359525" y="3127375"/>
            <a:ext cx="587375" cy="34925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7191375" y="2656959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Minimum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4723" y="3921124"/>
            <a:ext cx="4088439" cy="2936875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496231" y="4938067"/>
            <a:ext cx="4069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First </a:t>
            </a:r>
            <a:r>
              <a:rPr lang="it-IT" sz="2400" dirty="0" err="1" smtClean="0"/>
              <a:t>Step</a:t>
            </a:r>
            <a:r>
              <a:rPr lang="it-IT" sz="2400" dirty="0" smtClean="0"/>
              <a:t> </a:t>
            </a:r>
            <a:r>
              <a:rPr lang="it-IT" sz="2400" b="1" dirty="0" err="1" smtClean="0">
                <a:solidFill>
                  <a:srgbClr val="FF0000"/>
                </a:solidFill>
              </a:rPr>
              <a:t>equal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400" dirty="0" smtClean="0"/>
              <a:t>to SINGLE LINK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124445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Screenshot 2018-10-21 20.38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1104900"/>
            <a:ext cx="6410325" cy="217219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Complete-LINK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301625" y="15398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295275" y="19939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295275" y="24384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2</a:t>
            </a:r>
            <a:endParaRPr lang="it-IT" sz="1600" b="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-73025" y="2865021"/>
            <a:ext cx="734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(3,4,5)</a:t>
            </a:r>
            <a:endParaRPr lang="it-IT" sz="1600" b="1" dirty="0"/>
          </a:p>
        </p:txBody>
      </p:sp>
      <p:sp>
        <p:nvSpPr>
          <p:cNvPr id="4" name="Rettangolo 3"/>
          <p:cNvSpPr/>
          <p:nvPr/>
        </p:nvSpPr>
        <p:spPr>
          <a:xfrm>
            <a:off x="6137275" y="1590675"/>
            <a:ext cx="682625" cy="354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/>
          <p:cNvSpPr/>
          <p:nvPr/>
        </p:nvSpPr>
        <p:spPr>
          <a:xfrm>
            <a:off x="6213475" y="2426285"/>
            <a:ext cx="682625" cy="354429"/>
          </a:xfrm>
          <a:prstGeom prst="rect">
            <a:avLst/>
          </a:prstGeom>
          <a:solidFill>
            <a:srgbClr val="F2F2F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27"/>
          <p:cNvSpPr/>
          <p:nvPr/>
        </p:nvSpPr>
        <p:spPr>
          <a:xfrm>
            <a:off x="6159500" y="2006600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/>
        </p:nvSpPr>
        <p:spPr>
          <a:xfrm>
            <a:off x="1001879" y="2884562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29"/>
          <p:cNvSpPr/>
          <p:nvPr/>
        </p:nvSpPr>
        <p:spPr>
          <a:xfrm>
            <a:off x="2644775" y="2877721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ttangolo 30"/>
          <p:cNvSpPr/>
          <p:nvPr/>
        </p:nvSpPr>
        <p:spPr>
          <a:xfrm>
            <a:off x="4179613" y="2884562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104775" y="4651375"/>
            <a:ext cx="157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[3,4,5], 0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778124" y="4127500"/>
            <a:ext cx="161925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D(3,0) = 3.61 </a:t>
            </a:r>
          </a:p>
          <a:p>
            <a:endParaRPr lang="it-IT" dirty="0"/>
          </a:p>
          <a:p>
            <a:r>
              <a:rPr lang="it-IT" dirty="0" smtClean="0"/>
              <a:t>D(4,0) = 2.83 </a:t>
            </a:r>
          </a:p>
          <a:p>
            <a:endParaRPr lang="it-IT" dirty="0" smtClean="0"/>
          </a:p>
          <a:p>
            <a:r>
              <a:rPr lang="it-IT" dirty="0" smtClean="0"/>
              <a:t>D(5,0) = 2.24</a:t>
            </a:r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684504" y="4365625"/>
            <a:ext cx="1093620" cy="5165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684504" y="4882208"/>
            <a:ext cx="10936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32" idx="3"/>
          </p:cNvCxnSpPr>
          <p:nvPr/>
        </p:nvCxnSpPr>
        <p:spPr>
          <a:xfrm>
            <a:off x="1684504" y="4882208"/>
            <a:ext cx="1093620" cy="531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778124" y="4000923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835777" y="5969000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38" name="Gruppo 37"/>
          <p:cNvGrpSpPr/>
          <p:nvPr/>
        </p:nvGrpSpPr>
        <p:grpSpPr>
          <a:xfrm>
            <a:off x="4508500" y="3619501"/>
            <a:ext cx="4635500" cy="2587624"/>
            <a:chOff x="-123934" y="1068388"/>
            <a:chExt cx="7106690" cy="2830832"/>
          </a:xfrm>
        </p:grpSpPr>
        <p:pic>
          <p:nvPicPr>
            <p:cNvPr id="39" name="Immagine 38" descr="Screenshot 2018-10-20 17.27.1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40" name="CasellaDiTesto 39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43" name="CasellaDiTesto 42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45" name="CasellaDiTesto 44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257029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 animBg="1"/>
      <p:bldP spid="32" grpId="0"/>
      <p:bldP spid="33" grpId="0"/>
      <p:bldP spid="37" grpId="0" animBg="1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Complete-LINK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104775" y="4651375"/>
            <a:ext cx="157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[3,4,5], 1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778124" y="4127500"/>
            <a:ext cx="161925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D(3,1) = 4.12 </a:t>
            </a:r>
          </a:p>
          <a:p>
            <a:endParaRPr lang="it-IT" dirty="0"/>
          </a:p>
          <a:p>
            <a:r>
              <a:rPr lang="it-IT" dirty="0" smtClean="0"/>
              <a:t>D(4,1) = 4.47 </a:t>
            </a:r>
          </a:p>
          <a:p>
            <a:endParaRPr lang="it-IT" dirty="0" smtClean="0"/>
          </a:p>
          <a:p>
            <a:r>
              <a:rPr lang="it-IT" dirty="0" smtClean="0"/>
              <a:t>D(5,1) = 3.61</a:t>
            </a:r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684504" y="4365626"/>
            <a:ext cx="1093620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684504" y="4882208"/>
            <a:ext cx="10936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32" idx="3"/>
          </p:cNvCxnSpPr>
          <p:nvPr/>
        </p:nvCxnSpPr>
        <p:spPr>
          <a:xfrm>
            <a:off x="1684504" y="4882208"/>
            <a:ext cx="1093620" cy="531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740024" y="4541116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835777" y="5969000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38" name="Gruppo 37"/>
          <p:cNvGrpSpPr/>
          <p:nvPr/>
        </p:nvGrpSpPr>
        <p:grpSpPr>
          <a:xfrm>
            <a:off x="4508500" y="3619501"/>
            <a:ext cx="4635500" cy="2587624"/>
            <a:chOff x="-123934" y="1068388"/>
            <a:chExt cx="7106690" cy="2830832"/>
          </a:xfrm>
        </p:grpSpPr>
        <p:pic>
          <p:nvPicPr>
            <p:cNvPr id="39" name="Immagine 38" descr="Screenshot 2018-10-20 17.27.1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40" name="CasellaDiTesto 39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43" name="CasellaDiTesto 42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45" name="CasellaDiTesto 44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  <p:pic>
        <p:nvPicPr>
          <p:cNvPr id="50" name="Immagine 49" descr="Screenshot 2018-10-21 20.38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1104900"/>
            <a:ext cx="6410325" cy="2172191"/>
          </a:xfrm>
          <a:prstGeom prst="rect">
            <a:avLst/>
          </a:prstGeom>
        </p:spPr>
      </p:pic>
      <p:sp>
        <p:nvSpPr>
          <p:cNvPr id="51" name="CasellaDiTesto 50"/>
          <p:cNvSpPr txBox="1"/>
          <p:nvPr/>
        </p:nvSpPr>
        <p:spPr>
          <a:xfrm>
            <a:off x="301625" y="15398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52" name="CasellaDiTesto 51"/>
          <p:cNvSpPr txBox="1"/>
          <p:nvPr/>
        </p:nvSpPr>
        <p:spPr>
          <a:xfrm>
            <a:off x="295275" y="19939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53" name="CasellaDiTesto 52"/>
          <p:cNvSpPr txBox="1"/>
          <p:nvPr/>
        </p:nvSpPr>
        <p:spPr>
          <a:xfrm>
            <a:off x="295275" y="24384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2</a:t>
            </a:r>
            <a:endParaRPr lang="it-IT" sz="1600" b="1" dirty="0"/>
          </a:p>
        </p:txBody>
      </p:sp>
      <p:sp>
        <p:nvSpPr>
          <p:cNvPr id="54" name="CasellaDiTesto 53"/>
          <p:cNvSpPr txBox="1"/>
          <p:nvPr/>
        </p:nvSpPr>
        <p:spPr>
          <a:xfrm>
            <a:off x="-73025" y="2865021"/>
            <a:ext cx="734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(3,4,5)</a:t>
            </a:r>
            <a:endParaRPr lang="it-IT" sz="1600" b="1" dirty="0"/>
          </a:p>
        </p:txBody>
      </p:sp>
      <p:sp>
        <p:nvSpPr>
          <p:cNvPr id="56" name="Rettangolo 55"/>
          <p:cNvSpPr/>
          <p:nvPr/>
        </p:nvSpPr>
        <p:spPr>
          <a:xfrm>
            <a:off x="6213475" y="2426285"/>
            <a:ext cx="682625" cy="354429"/>
          </a:xfrm>
          <a:prstGeom prst="rect">
            <a:avLst/>
          </a:prstGeom>
          <a:solidFill>
            <a:srgbClr val="F2F2F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Rettangolo 56"/>
          <p:cNvSpPr/>
          <p:nvPr/>
        </p:nvSpPr>
        <p:spPr>
          <a:xfrm>
            <a:off x="6159500" y="2006600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8" name="Rettangolo 57"/>
          <p:cNvSpPr/>
          <p:nvPr/>
        </p:nvSpPr>
        <p:spPr>
          <a:xfrm>
            <a:off x="2501243" y="2877721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Rettangolo 59"/>
          <p:cNvSpPr/>
          <p:nvPr/>
        </p:nvSpPr>
        <p:spPr>
          <a:xfrm>
            <a:off x="4179613" y="2884562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76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7" grpId="0" animBg="1"/>
      <p:bldP spid="7" grpId="0"/>
      <p:bldP spid="57" grpId="0" animBg="1"/>
      <p:bldP spid="5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Complete-LINK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104775" y="4651375"/>
            <a:ext cx="157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[3,4,5], 2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778124" y="4127500"/>
            <a:ext cx="161925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D(3,2) = 2 </a:t>
            </a:r>
          </a:p>
          <a:p>
            <a:endParaRPr lang="it-IT" dirty="0"/>
          </a:p>
          <a:p>
            <a:r>
              <a:rPr lang="it-IT" dirty="0" smtClean="0"/>
              <a:t>D(4,2) = 2.24 </a:t>
            </a:r>
          </a:p>
          <a:p>
            <a:endParaRPr lang="it-IT" dirty="0" smtClean="0"/>
          </a:p>
          <a:p>
            <a:r>
              <a:rPr lang="it-IT" dirty="0" smtClean="0"/>
              <a:t>D(5,2) = 1.41</a:t>
            </a:r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684504" y="4365626"/>
            <a:ext cx="1093620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684504" y="4882208"/>
            <a:ext cx="10936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32" idx="3"/>
          </p:cNvCxnSpPr>
          <p:nvPr/>
        </p:nvCxnSpPr>
        <p:spPr>
          <a:xfrm>
            <a:off x="1684504" y="4882208"/>
            <a:ext cx="1093620" cy="531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740024" y="4541116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835777" y="5969000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38" name="Gruppo 37"/>
          <p:cNvGrpSpPr/>
          <p:nvPr/>
        </p:nvGrpSpPr>
        <p:grpSpPr>
          <a:xfrm>
            <a:off x="4508500" y="3619501"/>
            <a:ext cx="4635500" cy="2587624"/>
            <a:chOff x="-123934" y="1068388"/>
            <a:chExt cx="7106690" cy="2830832"/>
          </a:xfrm>
        </p:grpSpPr>
        <p:pic>
          <p:nvPicPr>
            <p:cNvPr id="39" name="Immagine 38" descr="Screenshot 2018-10-20 17.27.1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40" name="CasellaDiTesto 39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43" name="CasellaDiTesto 42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45" name="CasellaDiTesto 44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  <p:pic>
        <p:nvPicPr>
          <p:cNvPr id="52" name="Immagine 51" descr="Screenshot 2018-10-21 20.38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1104900"/>
            <a:ext cx="6410325" cy="2172191"/>
          </a:xfrm>
          <a:prstGeom prst="rect">
            <a:avLst/>
          </a:prstGeom>
        </p:spPr>
      </p:pic>
      <p:sp>
        <p:nvSpPr>
          <p:cNvPr id="53" name="CasellaDiTesto 52"/>
          <p:cNvSpPr txBox="1"/>
          <p:nvPr/>
        </p:nvSpPr>
        <p:spPr>
          <a:xfrm>
            <a:off x="301625" y="15398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54" name="CasellaDiTesto 53"/>
          <p:cNvSpPr txBox="1"/>
          <p:nvPr/>
        </p:nvSpPr>
        <p:spPr>
          <a:xfrm>
            <a:off x="295275" y="19939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55" name="CasellaDiTesto 54"/>
          <p:cNvSpPr txBox="1"/>
          <p:nvPr/>
        </p:nvSpPr>
        <p:spPr>
          <a:xfrm>
            <a:off x="295275" y="24384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2</a:t>
            </a:r>
            <a:endParaRPr lang="it-IT" sz="1600" b="1" dirty="0"/>
          </a:p>
        </p:txBody>
      </p:sp>
      <p:sp>
        <p:nvSpPr>
          <p:cNvPr id="56" name="CasellaDiTesto 55"/>
          <p:cNvSpPr txBox="1"/>
          <p:nvPr/>
        </p:nvSpPr>
        <p:spPr>
          <a:xfrm>
            <a:off x="-73025" y="2865021"/>
            <a:ext cx="734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(3,4,5)</a:t>
            </a:r>
            <a:endParaRPr lang="it-IT" sz="1600" b="1" dirty="0"/>
          </a:p>
        </p:txBody>
      </p:sp>
      <p:sp>
        <p:nvSpPr>
          <p:cNvPr id="58" name="Rettangolo 57"/>
          <p:cNvSpPr/>
          <p:nvPr/>
        </p:nvSpPr>
        <p:spPr>
          <a:xfrm>
            <a:off x="6213475" y="2426285"/>
            <a:ext cx="682625" cy="354429"/>
          </a:xfrm>
          <a:prstGeom prst="rect">
            <a:avLst/>
          </a:prstGeom>
          <a:solidFill>
            <a:srgbClr val="F2F2F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Rettangolo 58"/>
          <p:cNvSpPr/>
          <p:nvPr/>
        </p:nvSpPr>
        <p:spPr>
          <a:xfrm>
            <a:off x="6159500" y="2006600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Rettangolo 59"/>
          <p:cNvSpPr/>
          <p:nvPr/>
        </p:nvSpPr>
        <p:spPr>
          <a:xfrm>
            <a:off x="4179887" y="2874546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7626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7" grpId="0" animBg="1"/>
      <p:bldP spid="7" grpId="0"/>
      <p:bldP spid="59" grpId="0" animBg="1"/>
      <p:bldP spid="6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Immagine 53" descr="Screenshot 2018-10-21 20.38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1272684"/>
            <a:ext cx="6410325" cy="217219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Complete-LINK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301625" y="17049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295275" y="21590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295275" y="26035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2</a:t>
            </a:r>
            <a:endParaRPr lang="it-IT" sz="1600" b="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-47625" y="3042821"/>
            <a:ext cx="734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(3,4,5)</a:t>
            </a:r>
            <a:endParaRPr lang="it-IT" sz="1600" b="1" dirty="0"/>
          </a:p>
        </p:txBody>
      </p:sp>
      <p:sp>
        <p:nvSpPr>
          <p:cNvPr id="52" name="CasellaDiTesto 51"/>
          <p:cNvSpPr txBox="1"/>
          <p:nvPr/>
        </p:nvSpPr>
        <p:spPr>
          <a:xfrm>
            <a:off x="7086600" y="2593459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Minimum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9436" y="3547307"/>
            <a:ext cx="4449717" cy="3196393"/>
          </a:xfrm>
          <a:prstGeom prst="rect">
            <a:avLst/>
          </a:prstGeom>
        </p:spPr>
      </p:pic>
      <p:sp>
        <p:nvSpPr>
          <p:cNvPr id="5" name="Ovale 4"/>
          <p:cNvSpPr/>
          <p:nvPr/>
        </p:nvSpPr>
        <p:spPr>
          <a:xfrm>
            <a:off x="4293321" y="2167036"/>
            <a:ext cx="660732" cy="330518"/>
          </a:xfrm>
          <a:prstGeom prst="ellipse">
            <a:avLst/>
          </a:prstGeom>
          <a:noFill/>
          <a:ln w="28575" cmpd="sng"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Ovale 52"/>
          <p:cNvSpPr/>
          <p:nvPr/>
        </p:nvSpPr>
        <p:spPr>
          <a:xfrm>
            <a:off x="6222834" y="2611536"/>
            <a:ext cx="660732" cy="330518"/>
          </a:xfrm>
          <a:prstGeom prst="ellipse">
            <a:avLst/>
          </a:prstGeom>
          <a:noFill/>
          <a:ln w="28575" cmpd="sng"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3254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it-IT" sz="3200" b="1" dirty="0" smtClean="0"/>
              <a:t>Solution: </a:t>
            </a:r>
            <a:r>
              <a:rPr lang="it-IT" sz="3200" dirty="0" err="1" smtClean="0"/>
              <a:t>Identify</a:t>
            </a:r>
            <a:r>
              <a:rPr lang="it-IT" sz="3200" dirty="0" smtClean="0"/>
              <a:t> the </a:t>
            </a:r>
            <a:r>
              <a:rPr lang="it-IT" sz="3200" b="1" dirty="0" err="1" smtClean="0"/>
              <a:t>Bisecting</a:t>
            </a:r>
            <a:r>
              <a:rPr lang="it-IT" sz="3200" b="1" dirty="0" smtClean="0"/>
              <a:t>  </a:t>
            </a:r>
            <a:r>
              <a:rPr lang="it-IT" sz="3200" b="1" dirty="0" err="1" smtClean="0"/>
              <a:t>lines</a:t>
            </a:r>
            <a:r>
              <a:rPr lang="it-IT" sz="3200" dirty="0" smtClean="0"/>
              <a:t>  </a:t>
            </a:r>
            <a:r>
              <a:rPr lang="it-IT" sz="3200" dirty="0" err="1" smtClean="0"/>
              <a:t>dividing</a:t>
            </a:r>
            <a:r>
              <a:rPr lang="it-IT" sz="3200" dirty="0" smtClean="0"/>
              <a:t>  the  </a:t>
            </a:r>
            <a:r>
              <a:rPr lang="it-IT" sz="3200" dirty="0" err="1" smtClean="0"/>
              <a:t>plane</a:t>
            </a:r>
            <a:r>
              <a:rPr lang="it-IT" sz="3200" dirty="0" smtClean="0"/>
              <a:t>  </a:t>
            </a:r>
            <a:r>
              <a:rPr lang="it-IT" sz="3200" dirty="0" err="1" smtClean="0"/>
              <a:t>between</a:t>
            </a:r>
            <a:r>
              <a:rPr lang="it-IT" sz="3200" dirty="0" smtClean="0"/>
              <a:t>  </a:t>
            </a:r>
            <a:r>
              <a:rPr lang="it-IT" sz="3200" dirty="0" err="1" smtClean="0"/>
              <a:t>pairs</a:t>
            </a:r>
            <a:r>
              <a:rPr lang="it-IT" sz="3200" dirty="0" smtClean="0"/>
              <a:t>  of  </a:t>
            </a:r>
            <a:r>
              <a:rPr lang="it-IT" sz="3200" dirty="0" err="1" smtClean="0"/>
              <a:t>centroids</a:t>
            </a:r>
            <a:endParaRPr lang="it-IT" sz="3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42875" y="1857375"/>
            <a:ext cx="36194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Cluster1</a:t>
            </a:r>
            <a:endParaRPr lang="it-IT" dirty="0" smtClean="0"/>
          </a:p>
          <a:p>
            <a:r>
              <a:rPr lang="it-IT" dirty="0" smtClean="0"/>
              <a:t>P0,P7,P9,P8,P5,P4,P1,P6</a:t>
            </a:r>
          </a:p>
          <a:p>
            <a:endParaRPr lang="it-IT" b="1" dirty="0" smtClean="0"/>
          </a:p>
          <a:p>
            <a:r>
              <a:rPr lang="it-IT" b="1" dirty="0" smtClean="0"/>
              <a:t>Cluster2</a:t>
            </a:r>
            <a:endParaRPr lang="it-IT" dirty="0"/>
          </a:p>
          <a:p>
            <a:r>
              <a:rPr lang="it-IT" dirty="0" smtClean="0"/>
              <a:t>P2,P3</a:t>
            </a:r>
            <a:endParaRPr lang="it-IT" dirty="0"/>
          </a:p>
          <a:p>
            <a:endParaRPr lang="it-IT" dirty="0" smtClean="0"/>
          </a:p>
          <a:p>
            <a:r>
              <a:rPr lang="it-IT" b="1" dirty="0" smtClean="0"/>
              <a:t>Centrod1:</a:t>
            </a:r>
          </a:p>
          <a:p>
            <a:r>
              <a:rPr lang="it-IT" dirty="0" smtClean="0"/>
              <a:t>X1 = (0+1+2+4+4+5+6+6)/8 = 3.5</a:t>
            </a:r>
          </a:p>
          <a:p>
            <a:r>
              <a:rPr lang="it-IT" dirty="0" smtClean="0"/>
              <a:t>Y1 = (2+3+4+5+5+7+8+9)/8 = 5.38</a:t>
            </a:r>
          </a:p>
          <a:p>
            <a:endParaRPr lang="it-IT" dirty="0" smtClean="0"/>
          </a:p>
          <a:p>
            <a:r>
              <a:rPr lang="it-IT" b="1" dirty="0" smtClean="0"/>
              <a:t>Centrod2:</a:t>
            </a:r>
          </a:p>
          <a:p>
            <a:r>
              <a:rPr lang="it-IT" dirty="0" smtClean="0"/>
              <a:t>X2 = (7+8)/2 = 7.5</a:t>
            </a:r>
          </a:p>
          <a:p>
            <a:r>
              <a:rPr lang="it-IT" dirty="0" smtClean="0"/>
              <a:t>Y2 = (4+4)/2 = 4</a:t>
            </a:r>
          </a:p>
          <a:p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374" y="1433270"/>
            <a:ext cx="5381625" cy="541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587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Complete-LINK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9850" y="4587875"/>
            <a:ext cx="1928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[1,2,3,4,5], 0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781299" y="3886200"/>
            <a:ext cx="1619251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D(1,0) = 4.47</a:t>
            </a:r>
          </a:p>
          <a:p>
            <a:endParaRPr lang="it-IT" dirty="0" smtClean="0"/>
          </a:p>
          <a:p>
            <a:r>
              <a:rPr lang="it-IT" dirty="0" smtClean="0"/>
              <a:t>D(2,0) = 3 </a:t>
            </a:r>
          </a:p>
          <a:p>
            <a:endParaRPr lang="it-IT" dirty="0" smtClean="0"/>
          </a:p>
          <a:p>
            <a:r>
              <a:rPr lang="it-IT" dirty="0" smtClean="0"/>
              <a:t>D(3,0) = 3.61 </a:t>
            </a:r>
          </a:p>
          <a:p>
            <a:endParaRPr lang="it-IT" dirty="0"/>
          </a:p>
          <a:p>
            <a:r>
              <a:rPr lang="it-IT" dirty="0" smtClean="0"/>
              <a:t>D(4,0) = 2.83 </a:t>
            </a:r>
          </a:p>
          <a:p>
            <a:endParaRPr lang="it-IT" dirty="0" smtClean="0"/>
          </a:p>
          <a:p>
            <a:r>
              <a:rPr lang="it-IT" dirty="0" smtClean="0"/>
              <a:t>D(5,0) = 2.24</a:t>
            </a:r>
          </a:p>
          <a:p>
            <a:endParaRPr lang="it-IT" dirty="0"/>
          </a:p>
        </p:txBody>
      </p:sp>
      <p:cxnSp>
        <p:nvCxnSpPr>
          <p:cNvPr id="8" name="Connettore 2 7"/>
          <p:cNvCxnSpPr>
            <a:stCxn id="6" idx="3"/>
          </p:cNvCxnSpPr>
          <p:nvPr/>
        </p:nvCxnSpPr>
        <p:spPr>
          <a:xfrm flipV="1">
            <a:off x="1998758" y="4124326"/>
            <a:ext cx="744441" cy="6943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>
            <a:stCxn id="6" idx="3"/>
          </p:cNvCxnSpPr>
          <p:nvPr/>
        </p:nvCxnSpPr>
        <p:spPr>
          <a:xfrm flipV="1">
            <a:off x="1998758" y="4646478"/>
            <a:ext cx="903694" cy="1722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e 10"/>
          <p:cNvSpPr/>
          <p:nvPr/>
        </p:nvSpPr>
        <p:spPr>
          <a:xfrm>
            <a:off x="2743199" y="380193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035552" y="6144025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>
            <a:off x="1991905" y="4851898"/>
            <a:ext cx="789394" cy="8528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uppo 13"/>
          <p:cNvGrpSpPr/>
          <p:nvPr/>
        </p:nvGrpSpPr>
        <p:grpSpPr>
          <a:xfrm>
            <a:off x="4445000" y="4004708"/>
            <a:ext cx="4635500" cy="2587624"/>
            <a:chOff x="-123934" y="1068388"/>
            <a:chExt cx="7106690" cy="2830832"/>
          </a:xfrm>
        </p:grpSpPr>
        <p:pic>
          <p:nvPicPr>
            <p:cNvPr id="15" name="Immagine 14" descr="Screenshot 2018-10-20 17.27.1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16" name="CasellaDiTesto 15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  <p:cxnSp>
        <p:nvCxnSpPr>
          <p:cNvPr id="24" name="Connettore 2 23"/>
          <p:cNvCxnSpPr>
            <a:stCxn id="6" idx="3"/>
          </p:cNvCxnSpPr>
          <p:nvPr/>
        </p:nvCxnSpPr>
        <p:spPr>
          <a:xfrm>
            <a:off x="1998758" y="4818708"/>
            <a:ext cx="903694" cy="3882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788580" y="1278494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cxnSp>
        <p:nvCxnSpPr>
          <p:cNvPr id="32" name="Connettore 2 31"/>
          <p:cNvCxnSpPr>
            <a:stCxn id="6" idx="3"/>
          </p:cNvCxnSpPr>
          <p:nvPr/>
        </p:nvCxnSpPr>
        <p:spPr>
          <a:xfrm>
            <a:off x="1998758" y="4818708"/>
            <a:ext cx="782541" cy="14196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Immagine 35" descr="Screenshot 2018-10-21 20.38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82" y="1647826"/>
            <a:ext cx="5067300" cy="1422400"/>
          </a:xfrm>
          <a:prstGeom prst="rect">
            <a:avLst/>
          </a:prstGeom>
        </p:spPr>
      </p:pic>
      <p:sp>
        <p:nvSpPr>
          <p:cNvPr id="37" name="CasellaDiTesto 36"/>
          <p:cNvSpPr txBox="1"/>
          <p:nvPr/>
        </p:nvSpPr>
        <p:spPr>
          <a:xfrm>
            <a:off x="498475" y="21971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-114300" y="2636421"/>
            <a:ext cx="10938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(1,2,3,4,5)</a:t>
            </a:r>
            <a:endParaRPr lang="it-IT" sz="1600" b="1" dirty="0"/>
          </a:p>
        </p:txBody>
      </p:sp>
      <p:sp>
        <p:nvSpPr>
          <p:cNvPr id="39" name="Rettangolo 38"/>
          <p:cNvSpPr/>
          <p:nvPr/>
        </p:nvSpPr>
        <p:spPr>
          <a:xfrm flipV="1">
            <a:off x="1118780" y="2649121"/>
            <a:ext cx="682625" cy="4023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Rettangolo 39"/>
          <p:cNvSpPr/>
          <p:nvPr/>
        </p:nvSpPr>
        <p:spPr>
          <a:xfrm>
            <a:off x="4905375" y="2181225"/>
            <a:ext cx="682625" cy="354429"/>
          </a:xfrm>
          <a:prstGeom prst="rect">
            <a:avLst/>
          </a:prstGeom>
          <a:solidFill>
            <a:srgbClr val="F2F2F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4274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 animBg="1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Complete-LINK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9850" y="4587875"/>
            <a:ext cx="1928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[1,2,3,4,5], 0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781299" y="3886200"/>
            <a:ext cx="1619251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D(1,0) = 4.47</a:t>
            </a:r>
          </a:p>
          <a:p>
            <a:endParaRPr lang="it-IT" dirty="0" smtClean="0"/>
          </a:p>
          <a:p>
            <a:r>
              <a:rPr lang="it-IT" dirty="0" smtClean="0"/>
              <a:t>D(2,0) = 3 </a:t>
            </a:r>
          </a:p>
          <a:p>
            <a:endParaRPr lang="it-IT" dirty="0" smtClean="0"/>
          </a:p>
          <a:p>
            <a:r>
              <a:rPr lang="it-IT" dirty="0" smtClean="0"/>
              <a:t>D(3,0) = 3.61 </a:t>
            </a:r>
          </a:p>
          <a:p>
            <a:endParaRPr lang="it-IT" dirty="0"/>
          </a:p>
          <a:p>
            <a:r>
              <a:rPr lang="it-IT" dirty="0" smtClean="0"/>
              <a:t>D(4,0) = 2.83 </a:t>
            </a:r>
          </a:p>
          <a:p>
            <a:endParaRPr lang="it-IT" dirty="0" smtClean="0"/>
          </a:p>
          <a:p>
            <a:r>
              <a:rPr lang="it-IT" dirty="0" smtClean="0"/>
              <a:t>D(5,0) = 2.24</a:t>
            </a:r>
          </a:p>
          <a:p>
            <a:endParaRPr lang="it-IT" dirty="0"/>
          </a:p>
        </p:txBody>
      </p:sp>
      <p:cxnSp>
        <p:nvCxnSpPr>
          <p:cNvPr id="8" name="Connettore 2 7"/>
          <p:cNvCxnSpPr>
            <a:stCxn id="6" idx="3"/>
          </p:cNvCxnSpPr>
          <p:nvPr/>
        </p:nvCxnSpPr>
        <p:spPr>
          <a:xfrm flipV="1">
            <a:off x="1998758" y="4124326"/>
            <a:ext cx="744441" cy="6943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>
            <a:stCxn id="6" idx="3"/>
          </p:cNvCxnSpPr>
          <p:nvPr/>
        </p:nvCxnSpPr>
        <p:spPr>
          <a:xfrm flipV="1">
            <a:off x="1998758" y="4646478"/>
            <a:ext cx="903694" cy="1722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e 10"/>
          <p:cNvSpPr/>
          <p:nvPr/>
        </p:nvSpPr>
        <p:spPr>
          <a:xfrm>
            <a:off x="2743199" y="380193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035552" y="6144025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14" name="Gruppo 13"/>
          <p:cNvGrpSpPr/>
          <p:nvPr/>
        </p:nvGrpSpPr>
        <p:grpSpPr>
          <a:xfrm>
            <a:off x="4445000" y="4068208"/>
            <a:ext cx="4635500" cy="2587624"/>
            <a:chOff x="-123934" y="1068388"/>
            <a:chExt cx="7106690" cy="2830832"/>
          </a:xfrm>
        </p:grpSpPr>
        <p:pic>
          <p:nvPicPr>
            <p:cNvPr id="15" name="Immagine 14" descr="Screenshot 2018-10-20 17.27.1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16" name="CasellaDiTesto 15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  <p:cxnSp>
        <p:nvCxnSpPr>
          <p:cNvPr id="24" name="Connettore 2 23"/>
          <p:cNvCxnSpPr>
            <a:stCxn id="6" idx="3"/>
          </p:cNvCxnSpPr>
          <p:nvPr/>
        </p:nvCxnSpPr>
        <p:spPr>
          <a:xfrm>
            <a:off x="1998758" y="4818708"/>
            <a:ext cx="903694" cy="3882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>
            <a:stCxn id="6" idx="3"/>
          </p:cNvCxnSpPr>
          <p:nvPr/>
        </p:nvCxnSpPr>
        <p:spPr>
          <a:xfrm>
            <a:off x="1998758" y="4818708"/>
            <a:ext cx="782541" cy="14196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/>
          <p:nvPr/>
        </p:nvCxnSpPr>
        <p:spPr>
          <a:xfrm>
            <a:off x="1991905" y="4851898"/>
            <a:ext cx="751294" cy="9343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6530" y="1174752"/>
            <a:ext cx="2923170" cy="2178048"/>
          </a:xfrm>
          <a:prstGeom prst="rect">
            <a:avLst/>
          </a:prstGeom>
        </p:spPr>
      </p:pic>
      <p:sp>
        <p:nvSpPr>
          <p:cNvPr id="28" name="CasellaDiTesto 27"/>
          <p:cNvSpPr txBox="1"/>
          <p:nvPr/>
        </p:nvSpPr>
        <p:spPr>
          <a:xfrm>
            <a:off x="737780" y="1278494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pic>
        <p:nvPicPr>
          <p:cNvPr id="33" name="Immagine 32" descr="Screenshot 2018-10-21 20.38.3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82" y="1647826"/>
            <a:ext cx="5067300" cy="1422400"/>
          </a:xfrm>
          <a:prstGeom prst="rect">
            <a:avLst/>
          </a:prstGeom>
        </p:spPr>
      </p:pic>
      <p:sp>
        <p:nvSpPr>
          <p:cNvPr id="34" name="CasellaDiTesto 33"/>
          <p:cNvSpPr txBox="1"/>
          <p:nvPr/>
        </p:nvSpPr>
        <p:spPr>
          <a:xfrm>
            <a:off x="485775" y="21971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-127000" y="2636421"/>
            <a:ext cx="10938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(1,2,3,4,5)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1292690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it-IT" sz="3200" b="1" dirty="0" smtClean="0"/>
              <a:t>Solution: </a:t>
            </a:r>
            <a:r>
              <a:rPr lang="it-IT" sz="3200" dirty="0" err="1" smtClean="0"/>
              <a:t>Identify</a:t>
            </a:r>
            <a:r>
              <a:rPr lang="it-IT" sz="3200" dirty="0" smtClean="0"/>
              <a:t> the </a:t>
            </a:r>
            <a:r>
              <a:rPr lang="it-IT" sz="3200" b="1" dirty="0" err="1" smtClean="0"/>
              <a:t>Bisecting</a:t>
            </a:r>
            <a:r>
              <a:rPr lang="it-IT" sz="3200" b="1" dirty="0" smtClean="0"/>
              <a:t>  </a:t>
            </a:r>
            <a:r>
              <a:rPr lang="it-IT" sz="3200" b="1" dirty="0" err="1" smtClean="0"/>
              <a:t>lines</a:t>
            </a:r>
            <a:r>
              <a:rPr lang="it-IT" sz="3200" dirty="0" smtClean="0"/>
              <a:t>  </a:t>
            </a:r>
            <a:r>
              <a:rPr lang="it-IT" sz="3200" dirty="0" err="1" smtClean="0"/>
              <a:t>dividing</a:t>
            </a:r>
            <a:r>
              <a:rPr lang="it-IT" sz="3200" dirty="0" smtClean="0"/>
              <a:t>  the  </a:t>
            </a:r>
            <a:r>
              <a:rPr lang="it-IT" sz="3200" dirty="0" err="1" smtClean="0"/>
              <a:t>plane</a:t>
            </a:r>
            <a:r>
              <a:rPr lang="it-IT" sz="3200" dirty="0" smtClean="0"/>
              <a:t>  </a:t>
            </a:r>
            <a:r>
              <a:rPr lang="it-IT" sz="3200" dirty="0" err="1" smtClean="0"/>
              <a:t>between</a:t>
            </a:r>
            <a:r>
              <a:rPr lang="it-IT" sz="3200" dirty="0" smtClean="0"/>
              <a:t>  </a:t>
            </a:r>
            <a:r>
              <a:rPr lang="it-IT" sz="3200" dirty="0" err="1" smtClean="0"/>
              <a:t>pairs</a:t>
            </a:r>
            <a:r>
              <a:rPr lang="it-IT" sz="3200" dirty="0" smtClean="0"/>
              <a:t>  of  </a:t>
            </a:r>
            <a:r>
              <a:rPr lang="it-IT" sz="3200" dirty="0" err="1" smtClean="0"/>
              <a:t>centroids</a:t>
            </a:r>
            <a:endParaRPr lang="it-IT" sz="32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2051" y="1417638"/>
            <a:ext cx="5405461" cy="543600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42875" y="1857375"/>
            <a:ext cx="36194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Cluster1</a:t>
            </a:r>
            <a:r>
              <a:rPr lang="it-IT" dirty="0" smtClean="0"/>
              <a:t> </a:t>
            </a:r>
          </a:p>
          <a:p>
            <a:r>
              <a:rPr lang="it-IT" dirty="0" smtClean="0"/>
              <a:t>P0,P7,P9,P8,P5,P4,P6</a:t>
            </a:r>
          </a:p>
          <a:p>
            <a:endParaRPr lang="it-IT" b="1" dirty="0" smtClean="0"/>
          </a:p>
          <a:p>
            <a:r>
              <a:rPr lang="it-IT" b="1" dirty="0" smtClean="0"/>
              <a:t>Cluster2</a:t>
            </a:r>
            <a:endParaRPr lang="it-IT" dirty="0"/>
          </a:p>
          <a:p>
            <a:r>
              <a:rPr lang="it-IT" dirty="0" smtClean="0"/>
              <a:t>P1,P2,P3</a:t>
            </a:r>
            <a:endParaRPr lang="it-IT" dirty="0"/>
          </a:p>
          <a:p>
            <a:endParaRPr lang="it-IT" dirty="0" smtClean="0"/>
          </a:p>
          <a:p>
            <a:r>
              <a:rPr lang="it-IT" b="1" dirty="0" smtClean="0"/>
              <a:t>Centrod1:</a:t>
            </a:r>
          </a:p>
          <a:p>
            <a:r>
              <a:rPr lang="it-IT" dirty="0" smtClean="0"/>
              <a:t>X1 = (0+1+2+4+4+5+6)/7 = 3.14</a:t>
            </a:r>
          </a:p>
          <a:p>
            <a:r>
              <a:rPr lang="it-IT" dirty="0" smtClean="0"/>
              <a:t>Y</a:t>
            </a:r>
            <a:r>
              <a:rPr lang="it-IT" dirty="0"/>
              <a:t>1</a:t>
            </a:r>
            <a:r>
              <a:rPr lang="it-IT" dirty="0" smtClean="0"/>
              <a:t> = (2+3+4+5+7+8+9)/7 = 5.43</a:t>
            </a:r>
          </a:p>
          <a:p>
            <a:endParaRPr lang="it-IT" dirty="0"/>
          </a:p>
          <a:p>
            <a:r>
              <a:rPr lang="it-IT" b="1" dirty="0" smtClean="0"/>
              <a:t>Centrod2:</a:t>
            </a:r>
          </a:p>
          <a:p>
            <a:r>
              <a:rPr lang="it-IT" dirty="0" smtClean="0"/>
              <a:t>X2 = (6+7+8)/3 = 7</a:t>
            </a:r>
          </a:p>
          <a:p>
            <a:r>
              <a:rPr lang="it-IT" dirty="0" smtClean="0"/>
              <a:t>Y2 = (5+4+4)/3 = 4.33</a:t>
            </a:r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332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it-IT" sz="3200" b="1" dirty="0" smtClean="0"/>
              <a:t>Solution: </a:t>
            </a:r>
            <a:r>
              <a:rPr lang="it-IT" sz="3200" dirty="0" err="1" smtClean="0"/>
              <a:t>Identify</a:t>
            </a:r>
            <a:r>
              <a:rPr lang="it-IT" sz="3200" dirty="0" smtClean="0"/>
              <a:t> the </a:t>
            </a:r>
            <a:r>
              <a:rPr lang="it-IT" sz="3200" b="1" dirty="0" err="1" smtClean="0"/>
              <a:t>Bisecting</a:t>
            </a:r>
            <a:r>
              <a:rPr lang="it-IT" sz="3200" b="1" dirty="0" smtClean="0"/>
              <a:t>  </a:t>
            </a:r>
            <a:r>
              <a:rPr lang="it-IT" sz="3200" b="1" dirty="0" err="1" smtClean="0"/>
              <a:t>lines</a:t>
            </a:r>
            <a:r>
              <a:rPr lang="it-IT" sz="3200" dirty="0" smtClean="0"/>
              <a:t>  </a:t>
            </a:r>
            <a:r>
              <a:rPr lang="it-IT" sz="3200" dirty="0" err="1" smtClean="0"/>
              <a:t>dividing</a:t>
            </a:r>
            <a:r>
              <a:rPr lang="it-IT" sz="3200" dirty="0" smtClean="0"/>
              <a:t>  the  </a:t>
            </a:r>
            <a:r>
              <a:rPr lang="it-IT" sz="3200" dirty="0" err="1" smtClean="0"/>
              <a:t>plane</a:t>
            </a:r>
            <a:r>
              <a:rPr lang="it-IT" sz="3200" dirty="0" smtClean="0"/>
              <a:t>  </a:t>
            </a:r>
            <a:r>
              <a:rPr lang="it-IT" sz="3200" dirty="0" err="1" smtClean="0"/>
              <a:t>between</a:t>
            </a:r>
            <a:r>
              <a:rPr lang="it-IT" sz="3200" dirty="0" smtClean="0"/>
              <a:t>  </a:t>
            </a:r>
            <a:r>
              <a:rPr lang="it-IT" sz="3200" dirty="0" err="1" smtClean="0"/>
              <a:t>pairs</a:t>
            </a:r>
            <a:r>
              <a:rPr lang="it-IT" sz="3200" dirty="0" smtClean="0"/>
              <a:t>  of  </a:t>
            </a:r>
            <a:r>
              <a:rPr lang="it-IT" sz="3200" dirty="0" err="1" smtClean="0"/>
              <a:t>centroids</a:t>
            </a:r>
            <a:endParaRPr lang="it-IT" sz="32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42875" y="1857375"/>
            <a:ext cx="36194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Cluster1</a:t>
            </a:r>
            <a:r>
              <a:rPr lang="it-IT" dirty="0" smtClean="0"/>
              <a:t> </a:t>
            </a:r>
          </a:p>
          <a:p>
            <a:r>
              <a:rPr lang="it-IT" dirty="0" smtClean="0"/>
              <a:t>P0,P7,P9,P5,P4,P6</a:t>
            </a:r>
          </a:p>
          <a:p>
            <a:endParaRPr lang="it-IT" b="1" dirty="0" smtClean="0"/>
          </a:p>
          <a:p>
            <a:r>
              <a:rPr lang="it-IT" b="1" dirty="0" smtClean="0"/>
              <a:t>Cluster2</a:t>
            </a:r>
            <a:endParaRPr lang="it-IT" dirty="0"/>
          </a:p>
          <a:p>
            <a:r>
              <a:rPr lang="it-IT" dirty="0" smtClean="0"/>
              <a:t>P1,P2,P3,P8</a:t>
            </a:r>
            <a:endParaRPr lang="it-IT" dirty="0"/>
          </a:p>
          <a:p>
            <a:endParaRPr lang="it-IT" dirty="0" smtClean="0"/>
          </a:p>
          <a:p>
            <a:r>
              <a:rPr lang="it-IT" b="1" dirty="0" smtClean="0"/>
              <a:t>Centrod1:</a:t>
            </a:r>
          </a:p>
          <a:p>
            <a:r>
              <a:rPr lang="it-IT" dirty="0" smtClean="0"/>
              <a:t>X1 = (0+1+2+4+4+6)/6 = 2.83</a:t>
            </a:r>
          </a:p>
          <a:p>
            <a:r>
              <a:rPr lang="it-IT" dirty="0" smtClean="0"/>
              <a:t>Y</a:t>
            </a:r>
            <a:r>
              <a:rPr lang="it-IT" dirty="0"/>
              <a:t>1</a:t>
            </a:r>
            <a:r>
              <a:rPr lang="it-IT" dirty="0" smtClean="0"/>
              <a:t> = (2+3+5+7+8+9)/6 = 5.67</a:t>
            </a:r>
          </a:p>
          <a:p>
            <a:endParaRPr lang="it-IT" dirty="0"/>
          </a:p>
          <a:p>
            <a:r>
              <a:rPr lang="it-IT" b="1" dirty="0" smtClean="0"/>
              <a:t>Centrod2:</a:t>
            </a:r>
          </a:p>
          <a:p>
            <a:r>
              <a:rPr lang="it-IT" dirty="0" smtClean="0"/>
              <a:t>X2 = (6+7+8+5)/4 = 6.5</a:t>
            </a:r>
          </a:p>
          <a:p>
            <a:r>
              <a:rPr lang="it-IT" dirty="0" smtClean="0"/>
              <a:t>Y2 = (5+4+4+4)/4= 4.25</a:t>
            </a:r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374" y="1417638"/>
            <a:ext cx="5405461" cy="54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599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it-IT" sz="3200" b="1" dirty="0" smtClean="0"/>
              <a:t>Solution: </a:t>
            </a:r>
            <a:r>
              <a:rPr lang="it-IT" sz="3200" dirty="0" err="1" smtClean="0"/>
              <a:t>Identify</a:t>
            </a:r>
            <a:r>
              <a:rPr lang="it-IT" sz="3200" dirty="0" smtClean="0"/>
              <a:t> the </a:t>
            </a:r>
            <a:r>
              <a:rPr lang="it-IT" sz="3200" b="1" dirty="0" err="1" smtClean="0"/>
              <a:t>Bisecting</a:t>
            </a:r>
            <a:r>
              <a:rPr lang="it-IT" sz="3200" b="1" dirty="0" smtClean="0"/>
              <a:t>  </a:t>
            </a:r>
            <a:r>
              <a:rPr lang="it-IT" sz="3200" b="1" dirty="0" err="1" smtClean="0"/>
              <a:t>lines</a:t>
            </a:r>
            <a:r>
              <a:rPr lang="it-IT" sz="3200" dirty="0" smtClean="0"/>
              <a:t>  </a:t>
            </a:r>
            <a:r>
              <a:rPr lang="it-IT" sz="3200" dirty="0" err="1" smtClean="0"/>
              <a:t>dividing</a:t>
            </a:r>
            <a:r>
              <a:rPr lang="it-IT" sz="3200" dirty="0" smtClean="0"/>
              <a:t>  the  </a:t>
            </a:r>
            <a:r>
              <a:rPr lang="it-IT" sz="3200" dirty="0" err="1" smtClean="0"/>
              <a:t>plane</a:t>
            </a:r>
            <a:r>
              <a:rPr lang="it-IT" sz="3200" dirty="0" smtClean="0"/>
              <a:t>  </a:t>
            </a:r>
            <a:r>
              <a:rPr lang="it-IT" sz="3200" dirty="0" err="1" smtClean="0"/>
              <a:t>between</a:t>
            </a:r>
            <a:r>
              <a:rPr lang="it-IT" sz="3200" dirty="0" smtClean="0"/>
              <a:t>  </a:t>
            </a:r>
            <a:r>
              <a:rPr lang="it-IT" sz="3200" dirty="0" err="1" smtClean="0"/>
              <a:t>pairs</a:t>
            </a:r>
            <a:r>
              <a:rPr lang="it-IT" sz="3200" dirty="0" smtClean="0"/>
              <a:t>  of  </a:t>
            </a:r>
            <a:r>
              <a:rPr lang="it-IT" sz="3200" dirty="0" err="1" smtClean="0"/>
              <a:t>centroids</a:t>
            </a:r>
            <a:endParaRPr lang="it-IT" sz="32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42875" y="1857375"/>
            <a:ext cx="36194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Cluster1</a:t>
            </a:r>
            <a:r>
              <a:rPr lang="it-IT" dirty="0" smtClean="0"/>
              <a:t> </a:t>
            </a:r>
          </a:p>
          <a:p>
            <a:r>
              <a:rPr lang="it-IT" dirty="0" smtClean="0"/>
              <a:t>P0,P7,P9,P5,P6</a:t>
            </a:r>
          </a:p>
          <a:p>
            <a:endParaRPr lang="it-IT" b="1" dirty="0" smtClean="0"/>
          </a:p>
          <a:p>
            <a:r>
              <a:rPr lang="it-IT" b="1" dirty="0" smtClean="0"/>
              <a:t>Cluster2</a:t>
            </a:r>
            <a:endParaRPr lang="it-IT" dirty="0"/>
          </a:p>
          <a:p>
            <a:r>
              <a:rPr lang="it-IT" dirty="0" smtClean="0"/>
              <a:t>P1,P2,P3,P8,P4</a:t>
            </a:r>
            <a:endParaRPr lang="it-IT" dirty="0"/>
          </a:p>
          <a:p>
            <a:endParaRPr lang="it-IT" dirty="0" smtClean="0"/>
          </a:p>
          <a:p>
            <a:r>
              <a:rPr lang="it-IT" b="1" dirty="0" smtClean="0"/>
              <a:t>Centrod1:</a:t>
            </a:r>
          </a:p>
          <a:p>
            <a:r>
              <a:rPr lang="it-IT" dirty="0" smtClean="0"/>
              <a:t>X1 = (0+1+2+4+6)/5 = 2.6</a:t>
            </a:r>
          </a:p>
          <a:p>
            <a:r>
              <a:rPr lang="it-IT" dirty="0" smtClean="0"/>
              <a:t>Y</a:t>
            </a:r>
            <a:r>
              <a:rPr lang="it-IT" dirty="0"/>
              <a:t>1</a:t>
            </a:r>
            <a:r>
              <a:rPr lang="it-IT" dirty="0" smtClean="0"/>
              <a:t> = (3+5+7+8+9)/5 = 6.4 </a:t>
            </a:r>
          </a:p>
          <a:p>
            <a:endParaRPr lang="it-IT" dirty="0"/>
          </a:p>
          <a:p>
            <a:r>
              <a:rPr lang="it-IT" b="1" dirty="0" smtClean="0"/>
              <a:t>Centrod2:</a:t>
            </a:r>
          </a:p>
          <a:p>
            <a:r>
              <a:rPr lang="it-IT" dirty="0" smtClean="0"/>
              <a:t>X2 = (6+7+8+5+4)/5 = 6</a:t>
            </a:r>
          </a:p>
          <a:p>
            <a:r>
              <a:rPr lang="it-IT" dirty="0" smtClean="0"/>
              <a:t>Y2 = (5+4+4+4+2)/5 = 3,8</a:t>
            </a:r>
          </a:p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8539" y="1387475"/>
            <a:ext cx="5405461" cy="54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506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it-IT" sz="3200" b="1" dirty="0" smtClean="0"/>
              <a:t>Solution: </a:t>
            </a:r>
            <a:r>
              <a:rPr lang="it-IT" sz="3200" dirty="0" err="1" smtClean="0"/>
              <a:t>Identify</a:t>
            </a:r>
            <a:r>
              <a:rPr lang="it-IT" sz="3200" dirty="0" smtClean="0"/>
              <a:t> the </a:t>
            </a:r>
            <a:r>
              <a:rPr lang="it-IT" sz="3200" b="1" dirty="0" err="1" smtClean="0"/>
              <a:t>Bisecting</a:t>
            </a:r>
            <a:r>
              <a:rPr lang="it-IT" sz="3200" b="1" dirty="0" smtClean="0"/>
              <a:t>  </a:t>
            </a:r>
            <a:r>
              <a:rPr lang="it-IT" sz="3200" b="1" dirty="0" err="1" smtClean="0"/>
              <a:t>lines</a:t>
            </a:r>
            <a:r>
              <a:rPr lang="it-IT" sz="3200" dirty="0" smtClean="0"/>
              <a:t>  </a:t>
            </a:r>
            <a:r>
              <a:rPr lang="it-IT" sz="3200" dirty="0" err="1" smtClean="0"/>
              <a:t>dividing</a:t>
            </a:r>
            <a:r>
              <a:rPr lang="it-IT" sz="3200" dirty="0" smtClean="0"/>
              <a:t>  the  </a:t>
            </a:r>
            <a:r>
              <a:rPr lang="it-IT" sz="3200" dirty="0" err="1" smtClean="0"/>
              <a:t>plane</a:t>
            </a:r>
            <a:r>
              <a:rPr lang="it-IT" sz="3200" dirty="0" smtClean="0"/>
              <a:t>  </a:t>
            </a:r>
            <a:r>
              <a:rPr lang="it-IT" sz="3200" dirty="0" err="1" smtClean="0"/>
              <a:t>between</a:t>
            </a:r>
            <a:r>
              <a:rPr lang="it-IT" sz="3200" dirty="0" smtClean="0"/>
              <a:t>  </a:t>
            </a:r>
            <a:r>
              <a:rPr lang="it-IT" sz="3200" dirty="0" err="1" smtClean="0"/>
              <a:t>pairs</a:t>
            </a:r>
            <a:r>
              <a:rPr lang="it-IT" sz="3200" dirty="0" smtClean="0"/>
              <a:t>  of  </a:t>
            </a:r>
            <a:r>
              <a:rPr lang="it-IT" sz="3200" dirty="0" err="1" smtClean="0"/>
              <a:t>centroids</a:t>
            </a:r>
            <a:endParaRPr lang="it-IT" sz="32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42875" y="1857375"/>
            <a:ext cx="36194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Cluster1</a:t>
            </a:r>
            <a:r>
              <a:rPr lang="it-IT" dirty="0" smtClean="0"/>
              <a:t> </a:t>
            </a:r>
          </a:p>
          <a:p>
            <a:r>
              <a:rPr lang="it-IT" dirty="0" smtClean="0"/>
              <a:t>P0,P7,P9,P5,P6</a:t>
            </a:r>
          </a:p>
          <a:p>
            <a:endParaRPr lang="it-IT" b="1" dirty="0" smtClean="0"/>
          </a:p>
          <a:p>
            <a:r>
              <a:rPr lang="it-IT" b="1" dirty="0" smtClean="0"/>
              <a:t>Cluster2</a:t>
            </a:r>
            <a:endParaRPr lang="it-IT" dirty="0"/>
          </a:p>
          <a:p>
            <a:r>
              <a:rPr lang="it-IT" dirty="0" smtClean="0"/>
              <a:t>P1,P2,P3,P8,P4</a:t>
            </a:r>
            <a:endParaRPr lang="it-IT" dirty="0"/>
          </a:p>
          <a:p>
            <a:endParaRPr lang="it-IT" dirty="0" smtClean="0"/>
          </a:p>
          <a:p>
            <a:r>
              <a:rPr lang="it-IT" dirty="0" smtClean="0">
                <a:solidFill>
                  <a:srgbClr val="FF0000"/>
                </a:solidFill>
              </a:rPr>
              <a:t>The cluster </a:t>
            </a:r>
            <a:r>
              <a:rPr lang="it-IT" dirty="0" err="1" smtClean="0">
                <a:solidFill>
                  <a:srgbClr val="FF0000"/>
                </a:solidFill>
              </a:rPr>
              <a:t>composition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does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not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change</a:t>
            </a:r>
            <a:r>
              <a:rPr lang="it-IT" dirty="0" smtClean="0">
                <a:solidFill>
                  <a:srgbClr val="FF0000"/>
                </a:solidFill>
              </a:rPr>
              <a:t>, so K-</a:t>
            </a:r>
            <a:r>
              <a:rPr lang="it-IT" dirty="0" err="1" smtClean="0">
                <a:solidFill>
                  <a:srgbClr val="FF0000"/>
                </a:solidFill>
              </a:rPr>
              <a:t>means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stops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926" y="1403350"/>
            <a:ext cx="5405461" cy="54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024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5" y="64307"/>
            <a:ext cx="6715125" cy="675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972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DBSCAN - </a:t>
            </a:r>
            <a:r>
              <a:rPr lang="it-IT" dirty="0" err="1" smtClean="0"/>
              <a:t>Simulation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5441" y="1409700"/>
            <a:ext cx="4926742" cy="5040000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282575" y="1600200"/>
            <a:ext cx="4146550" cy="4525963"/>
          </a:xfrm>
        </p:spPr>
        <p:txBody>
          <a:bodyPr>
            <a:normAutofit/>
          </a:bodyPr>
          <a:lstStyle/>
          <a:p>
            <a:endParaRPr lang="it-IT" sz="2400" dirty="0" smtClean="0"/>
          </a:p>
          <a:p>
            <a:endParaRPr lang="it-IT" sz="2400" dirty="0"/>
          </a:p>
          <a:p>
            <a:endParaRPr lang="it-IT" sz="2400" dirty="0" smtClean="0"/>
          </a:p>
          <a:p>
            <a:r>
              <a:rPr lang="it-IT" sz="2400" dirty="0" err="1" smtClean="0"/>
              <a:t>Eps</a:t>
            </a:r>
            <a:r>
              <a:rPr lang="it-IT" sz="2400" dirty="0" smtClean="0"/>
              <a:t> = 1.8</a:t>
            </a:r>
          </a:p>
          <a:p>
            <a:r>
              <a:rPr lang="it-IT" sz="2400" dirty="0" err="1" smtClean="0"/>
              <a:t>MinPoints</a:t>
            </a:r>
            <a:r>
              <a:rPr lang="it-IT" sz="2400" dirty="0" smtClean="0"/>
              <a:t>=3 </a:t>
            </a:r>
          </a:p>
          <a:p>
            <a:pPr lvl="1"/>
            <a:r>
              <a:rPr lang="it-IT" sz="2000" dirty="0" smtClean="0"/>
              <a:t>(</a:t>
            </a:r>
            <a:r>
              <a:rPr lang="it-IT" sz="2000" dirty="0" err="1" smtClean="0"/>
              <a:t>included</a:t>
            </a:r>
            <a:r>
              <a:rPr lang="it-IT" sz="2000" dirty="0" smtClean="0"/>
              <a:t> the </a:t>
            </a:r>
            <a:r>
              <a:rPr lang="it-IT" sz="2000" dirty="0" err="1" smtClean="0"/>
              <a:t>point</a:t>
            </a:r>
            <a:r>
              <a:rPr lang="it-IT" sz="2000" dirty="0" smtClean="0"/>
              <a:t>)</a:t>
            </a:r>
          </a:p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r>
              <a:rPr lang="it-IT" sz="2400" dirty="0" smtClean="0"/>
              <a:t> 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14150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2049</TotalTime>
  <Words>1244</Words>
  <Application>Microsoft Macintosh PowerPoint</Application>
  <PresentationFormat>Presentazione su schermo (4:3)</PresentationFormat>
  <Paragraphs>387</Paragraphs>
  <Slides>31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32" baseType="lpstr">
      <vt:lpstr>Tema di Office</vt:lpstr>
      <vt:lpstr>Ex. - Clustering</vt:lpstr>
      <vt:lpstr>K-means simulation</vt:lpstr>
      <vt:lpstr>Solution: Identify the Bisecting  lines  dividing  the  plane  between  pairs  of  centroids</vt:lpstr>
      <vt:lpstr>Solution: Identify the Bisecting  lines  dividing  the  plane  between  pairs  of  centroids</vt:lpstr>
      <vt:lpstr>Solution: Identify the Bisecting  lines  dividing  the  plane  between  pairs  of  centroids</vt:lpstr>
      <vt:lpstr>Solution: Identify the Bisecting  lines  dividing  the  plane  between  pairs  of  centroids</vt:lpstr>
      <vt:lpstr>Solution: Identify the Bisecting  lines  dividing  the  plane  between  pairs  of  centroids</vt:lpstr>
      <vt:lpstr>Presentazione di PowerPoint</vt:lpstr>
      <vt:lpstr>DBSCAN - Simulation</vt:lpstr>
      <vt:lpstr>DBSCAN </vt:lpstr>
      <vt:lpstr>DBSCAN</vt:lpstr>
      <vt:lpstr>DBSCAN EX. 2</vt:lpstr>
      <vt:lpstr>DBSCAN 2</vt:lpstr>
      <vt:lpstr>Presentazione di PowerPoint</vt:lpstr>
      <vt:lpstr>Hierarchical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 – Complete Link</vt:lpstr>
      <vt:lpstr>Hierarchical: Complete-LINK</vt:lpstr>
      <vt:lpstr>Hierarchical: Complete-LINK</vt:lpstr>
      <vt:lpstr>Hierarchical: Complete-LINK</vt:lpstr>
      <vt:lpstr>Hierarchical: Complete-LINK</vt:lpstr>
      <vt:lpstr>Hierarchical: Complete-LINK</vt:lpstr>
      <vt:lpstr>Hierarchical: Complete-LINK</vt:lpstr>
      <vt:lpstr>Hierarchical: Complete-LINK</vt:lpstr>
    </vt:vector>
  </TitlesOfParts>
  <Company>ISTI-CNR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Ex.1 - Clustering</dc:title>
  <dc:creator>Anna Monreale</dc:creator>
  <cp:lastModifiedBy>Anna Monreale</cp:lastModifiedBy>
  <cp:revision>59</cp:revision>
  <dcterms:created xsi:type="dcterms:W3CDTF">2018-10-20T11:15:15Z</dcterms:created>
  <dcterms:modified xsi:type="dcterms:W3CDTF">2018-10-22T14:52:20Z</dcterms:modified>
</cp:coreProperties>
</file>